
<file path=[Content_Types].xml><?xml version="1.0" encoding="utf-8"?>
<Types xmlns="http://schemas.openxmlformats.org/package/2006/content-types">
  <Default Extension="gif" ContentType="image/gif"/>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34"/>
  </p:notesMasterIdLst>
  <p:sldIdLst>
    <p:sldId id="300" r:id="rId6"/>
    <p:sldId id="902" r:id="rId7"/>
    <p:sldId id="2200" r:id="rId8"/>
    <p:sldId id="2202" r:id="rId9"/>
    <p:sldId id="2201" r:id="rId10"/>
    <p:sldId id="256" r:id="rId11"/>
    <p:sldId id="272" r:id="rId12"/>
    <p:sldId id="262" r:id="rId13"/>
    <p:sldId id="263" r:id="rId14"/>
    <p:sldId id="303" r:id="rId15"/>
    <p:sldId id="2189" r:id="rId16"/>
    <p:sldId id="2203" r:id="rId17"/>
    <p:sldId id="2204" r:id="rId18"/>
    <p:sldId id="269" r:id="rId19"/>
    <p:sldId id="271" r:id="rId20"/>
    <p:sldId id="274" r:id="rId21"/>
    <p:sldId id="268" r:id="rId22"/>
    <p:sldId id="264" r:id="rId23"/>
    <p:sldId id="406" r:id="rId24"/>
    <p:sldId id="2205" r:id="rId25"/>
    <p:sldId id="277" r:id="rId26"/>
    <p:sldId id="278" r:id="rId27"/>
    <p:sldId id="279" r:id="rId28"/>
    <p:sldId id="2195" r:id="rId29"/>
    <p:sldId id="2199" r:id="rId30"/>
    <p:sldId id="2207" r:id="rId31"/>
    <p:sldId id="2198" r:id="rId32"/>
    <p:sldId id="2196"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6D62D1-6CC1-4BF0-A711-A78D0C370D86}" v="34" dt="2022-02-18T10:23:12.6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29539" autoAdjust="0"/>
  </p:normalViewPr>
  <p:slideViewPr>
    <p:cSldViewPr snapToGrid="0">
      <p:cViewPr varScale="1">
        <p:scale>
          <a:sx n="18" d="100"/>
          <a:sy n="18" d="100"/>
        </p:scale>
        <p:origin x="2512"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022DAB-AFCC-484D-AF21-2529AA944290}"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75CFA12C-C09D-4985-B736-581BD21899FD}">
      <dgm:prSet/>
      <dgm:spPr/>
      <dgm:t>
        <a:bodyPr/>
        <a:lstStyle/>
        <a:p>
          <a:r>
            <a:rPr lang="en-GB" dirty="0">
              <a:latin typeface="Century Gothic" panose="020B0502020202020204" pitchFamily="34" charset="0"/>
            </a:rPr>
            <a:t>Whole school approaches </a:t>
          </a:r>
          <a:endParaRPr lang="en-US" dirty="0">
            <a:latin typeface="Century Gothic" panose="020B0502020202020204" pitchFamily="34" charset="0"/>
          </a:endParaRPr>
        </a:p>
      </dgm:t>
    </dgm:pt>
    <dgm:pt modelId="{856576C7-B77C-4A48-B3E7-54672C9EBCD5}" type="parTrans" cxnId="{A10A8955-0314-418A-92F1-E342E2BE814E}">
      <dgm:prSet/>
      <dgm:spPr/>
      <dgm:t>
        <a:bodyPr/>
        <a:lstStyle/>
        <a:p>
          <a:endParaRPr lang="en-US"/>
        </a:p>
      </dgm:t>
    </dgm:pt>
    <dgm:pt modelId="{49DDFD40-653B-4C92-B0BA-52EA61D51C89}" type="sibTrans" cxnId="{A10A8955-0314-418A-92F1-E342E2BE814E}">
      <dgm:prSet/>
      <dgm:spPr/>
      <dgm:t>
        <a:bodyPr/>
        <a:lstStyle/>
        <a:p>
          <a:endParaRPr lang="en-US"/>
        </a:p>
      </dgm:t>
    </dgm:pt>
    <dgm:pt modelId="{5B55DB91-7177-46A4-BF1F-FD42284AEC7B}">
      <dgm:prSet/>
      <dgm:spPr/>
      <dgm:t>
        <a:bodyPr/>
        <a:lstStyle/>
        <a:p>
          <a:r>
            <a:rPr lang="en-GB"/>
            <a:t>?</a:t>
          </a:r>
          <a:endParaRPr lang="en-US"/>
        </a:p>
      </dgm:t>
    </dgm:pt>
    <dgm:pt modelId="{8E6DBB9F-4565-40F3-8826-4BC444F968F2}" type="parTrans" cxnId="{429E1C8C-8948-494E-B201-65038D4FA5B5}">
      <dgm:prSet/>
      <dgm:spPr/>
      <dgm:t>
        <a:bodyPr/>
        <a:lstStyle/>
        <a:p>
          <a:endParaRPr lang="en-US"/>
        </a:p>
      </dgm:t>
    </dgm:pt>
    <dgm:pt modelId="{DDF5A7CE-4F73-4062-A643-CA835100B5F6}" type="sibTrans" cxnId="{429E1C8C-8948-494E-B201-65038D4FA5B5}">
      <dgm:prSet/>
      <dgm:spPr/>
      <dgm:t>
        <a:bodyPr/>
        <a:lstStyle/>
        <a:p>
          <a:endParaRPr lang="en-US"/>
        </a:p>
      </dgm:t>
    </dgm:pt>
    <dgm:pt modelId="{4AA14596-ADCC-4ACE-8567-A569254F831B}">
      <dgm:prSet/>
      <dgm:spPr/>
      <dgm:t>
        <a:bodyPr/>
        <a:lstStyle/>
        <a:p>
          <a:r>
            <a:rPr lang="en-GB" dirty="0">
              <a:latin typeface="Century Gothic" panose="020B0502020202020204" pitchFamily="34" charset="0"/>
            </a:rPr>
            <a:t>Class and Groupwork Approaches</a:t>
          </a:r>
          <a:endParaRPr lang="en-US" dirty="0">
            <a:latin typeface="Century Gothic" panose="020B0502020202020204" pitchFamily="34" charset="0"/>
          </a:endParaRPr>
        </a:p>
      </dgm:t>
    </dgm:pt>
    <dgm:pt modelId="{81B2B72A-694B-413E-9E68-83FA8C31989E}" type="parTrans" cxnId="{E604492B-184A-41A3-A7C5-28490CE828BE}">
      <dgm:prSet/>
      <dgm:spPr/>
      <dgm:t>
        <a:bodyPr/>
        <a:lstStyle/>
        <a:p>
          <a:endParaRPr lang="en-US"/>
        </a:p>
      </dgm:t>
    </dgm:pt>
    <dgm:pt modelId="{0D55DDC6-5931-4782-AEDE-7C403D130582}" type="sibTrans" cxnId="{E604492B-184A-41A3-A7C5-28490CE828BE}">
      <dgm:prSet/>
      <dgm:spPr/>
      <dgm:t>
        <a:bodyPr/>
        <a:lstStyle/>
        <a:p>
          <a:endParaRPr lang="en-US"/>
        </a:p>
      </dgm:t>
    </dgm:pt>
    <dgm:pt modelId="{94550230-9017-47F4-8431-93A6FFE68038}">
      <dgm:prSet/>
      <dgm:spPr/>
      <dgm:t>
        <a:bodyPr/>
        <a:lstStyle/>
        <a:p>
          <a:r>
            <a:rPr lang="en-GB"/>
            <a:t>?</a:t>
          </a:r>
          <a:endParaRPr lang="en-US"/>
        </a:p>
      </dgm:t>
    </dgm:pt>
    <dgm:pt modelId="{030B935E-DF84-4AF3-AF67-A32A05851831}" type="parTrans" cxnId="{2650067E-DC3B-442F-895B-EE14BF69B636}">
      <dgm:prSet/>
      <dgm:spPr/>
      <dgm:t>
        <a:bodyPr/>
        <a:lstStyle/>
        <a:p>
          <a:endParaRPr lang="en-US"/>
        </a:p>
      </dgm:t>
    </dgm:pt>
    <dgm:pt modelId="{4A4E65FC-466C-48B8-B147-52D0AEF8D469}" type="sibTrans" cxnId="{2650067E-DC3B-442F-895B-EE14BF69B636}">
      <dgm:prSet/>
      <dgm:spPr/>
      <dgm:t>
        <a:bodyPr/>
        <a:lstStyle/>
        <a:p>
          <a:endParaRPr lang="en-US"/>
        </a:p>
      </dgm:t>
    </dgm:pt>
    <dgm:pt modelId="{D820E6D5-63C6-4E8D-BBE1-FB37411D2D63}">
      <dgm:prSet/>
      <dgm:spPr/>
      <dgm:t>
        <a:bodyPr/>
        <a:lstStyle/>
        <a:p>
          <a:r>
            <a:rPr lang="en-GB" dirty="0">
              <a:latin typeface="Century Gothic" panose="020B0502020202020204" pitchFamily="34" charset="0"/>
            </a:rPr>
            <a:t>Individual Approaches</a:t>
          </a:r>
          <a:endParaRPr lang="en-US" dirty="0">
            <a:latin typeface="Century Gothic" panose="020B0502020202020204" pitchFamily="34" charset="0"/>
          </a:endParaRPr>
        </a:p>
      </dgm:t>
    </dgm:pt>
    <dgm:pt modelId="{D3EAF32C-878B-436C-BC60-C58DCA9FC6F3}" type="parTrans" cxnId="{667E416B-4C42-4B7F-8D1D-89D2B73C86F6}">
      <dgm:prSet/>
      <dgm:spPr/>
      <dgm:t>
        <a:bodyPr/>
        <a:lstStyle/>
        <a:p>
          <a:endParaRPr lang="en-US"/>
        </a:p>
      </dgm:t>
    </dgm:pt>
    <dgm:pt modelId="{1A30F619-6772-443F-9863-0220A6A7CF46}" type="sibTrans" cxnId="{667E416B-4C42-4B7F-8D1D-89D2B73C86F6}">
      <dgm:prSet/>
      <dgm:spPr/>
      <dgm:t>
        <a:bodyPr/>
        <a:lstStyle/>
        <a:p>
          <a:endParaRPr lang="en-US"/>
        </a:p>
      </dgm:t>
    </dgm:pt>
    <dgm:pt modelId="{C09AD580-5FC8-4202-A3CD-03F5CD963E4A}">
      <dgm:prSet/>
      <dgm:spPr/>
      <dgm:t>
        <a:bodyPr/>
        <a:lstStyle/>
        <a:p>
          <a:r>
            <a:rPr lang="en-GB"/>
            <a:t>?</a:t>
          </a:r>
          <a:endParaRPr lang="en-US"/>
        </a:p>
      </dgm:t>
    </dgm:pt>
    <dgm:pt modelId="{8880FD2A-DA4C-4047-AF89-6D0FF40A5BF6}" type="parTrans" cxnId="{DEE33D69-B306-41FA-A9F4-BD48B40322D7}">
      <dgm:prSet/>
      <dgm:spPr/>
      <dgm:t>
        <a:bodyPr/>
        <a:lstStyle/>
        <a:p>
          <a:endParaRPr lang="en-US"/>
        </a:p>
      </dgm:t>
    </dgm:pt>
    <dgm:pt modelId="{90807A6E-4D64-433D-842F-2DB741F95B72}" type="sibTrans" cxnId="{DEE33D69-B306-41FA-A9F4-BD48B40322D7}">
      <dgm:prSet/>
      <dgm:spPr/>
      <dgm:t>
        <a:bodyPr/>
        <a:lstStyle/>
        <a:p>
          <a:endParaRPr lang="en-US"/>
        </a:p>
      </dgm:t>
    </dgm:pt>
    <dgm:pt modelId="{E0EA62B9-2314-4117-8FFB-002ADD6AF315}" type="pres">
      <dgm:prSet presAssocID="{55022DAB-AFCC-484D-AF21-2529AA944290}" presName="diagram" presStyleCnt="0">
        <dgm:presLayoutVars>
          <dgm:dir/>
          <dgm:resizeHandles val="exact"/>
        </dgm:presLayoutVars>
      </dgm:prSet>
      <dgm:spPr/>
    </dgm:pt>
    <dgm:pt modelId="{CE384069-5CCE-441E-8730-BE2372E927AE}" type="pres">
      <dgm:prSet presAssocID="{75CFA12C-C09D-4985-B736-581BD21899FD}" presName="node" presStyleLbl="node1" presStyleIdx="0" presStyleCnt="6">
        <dgm:presLayoutVars>
          <dgm:bulletEnabled val="1"/>
        </dgm:presLayoutVars>
      </dgm:prSet>
      <dgm:spPr/>
    </dgm:pt>
    <dgm:pt modelId="{3F8CB1C9-5AC3-4748-83F6-21B9CD8BF206}" type="pres">
      <dgm:prSet presAssocID="{49DDFD40-653B-4C92-B0BA-52EA61D51C89}" presName="sibTrans" presStyleCnt="0"/>
      <dgm:spPr/>
    </dgm:pt>
    <dgm:pt modelId="{5DB0C232-AEE2-44C3-BA70-0334B666C4F4}" type="pres">
      <dgm:prSet presAssocID="{5B55DB91-7177-46A4-BF1F-FD42284AEC7B}" presName="node" presStyleLbl="node1" presStyleIdx="1" presStyleCnt="6">
        <dgm:presLayoutVars>
          <dgm:bulletEnabled val="1"/>
        </dgm:presLayoutVars>
      </dgm:prSet>
      <dgm:spPr/>
    </dgm:pt>
    <dgm:pt modelId="{DF969902-CC98-411C-998C-120B5DACD26E}" type="pres">
      <dgm:prSet presAssocID="{DDF5A7CE-4F73-4062-A643-CA835100B5F6}" presName="sibTrans" presStyleCnt="0"/>
      <dgm:spPr/>
    </dgm:pt>
    <dgm:pt modelId="{CC3FB56E-02E8-4736-81C1-FE97972AAE9A}" type="pres">
      <dgm:prSet presAssocID="{4AA14596-ADCC-4ACE-8567-A569254F831B}" presName="node" presStyleLbl="node1" presStyleIdx="2" presStyleCnt="6">
        <dgm:presLayoutVars>
          <dgm:bulletEnabled val="1"/>
        </dgm:presLayoutVars>
      </dgm:prSet>
      <dgm:spPr/>
    </dgm:pt>
    <dgm:pt modelId="{E5348762-D185-4C36-BBB0-1D134BDA6CF6}" type="pres">
      <dgm:prSet presAssocID="{0D55DDC6-5931-4782-AEDE-7C403D130582}" presName="sibTrans" presStyleCnt="0"/>
      <dgm:spPr/>
    </dgm:pt>
    <dgm:pt modelId="{8C1FA126-BDA4-4F79-A10D-14CD0E8228C5}" type="pres">
      <dgm:prSet presAssocID="{94550230-9017-47F4-8431-93A6FFE68038}" presName="node" presStyleLbl="node1" presStyleIdx="3" presStyleCnt="6">
        <dgm:presLayoutVars>
          <dgm:bulletEnabled val="1"/>
        </dgm:presLayoutVars>
      </dgm:prSet>
      <dgm:spPr/>
    </dgm:pt>
    <dgm:pt modelId="{85823434-10F5-4527-8BBD-384FD4DB66B8}" type="pres">
      <dgm:prSet presAssocID="{4A4E65FC-466C-48B8-B147-52D0AEF8D469}" presName="sibTrans" presStyleCnt="0"/>
      <dgm:spPr/>
    </dgm:pt>
    <dgm:pt modelId="{E30A7F35-BD9A-4AFD-8BF3-B2BC4CDA307C}" type="pres">
      <dgm:prSet presAssocID="{D820E6D5-63C6-4E8D-BBE1-FB37411D2D63}" presName="node" presStyleLbl="node1" presStyleIdx="4" presStyleCnt="6">
        <dgm:presLayoutVars>
          <dgm:bulletEnabled val="1"/>
        </dgm:presLayoutVars>
      </dgm:prSet>
      <dgm:spPr/>
    </dgm:pt>
    <dgm:pt modelId="{75F7519B-9E13-4499-B5B7-DE1A1BE78069}" type="pres">
      <dgm:prSet presAssocID="{1A30F619-6772-443F-9863-0220A6A7CF46}" presName="sibTrans" presStyleCnt="0"/>
      <dgm:spPr/>
    </dgm:pt>
    <dgm:pt modelId="{DC59084D-07B9-46C2-8AB8-58A0248CE866}" type="pres">
      <dgm:prSet presAssocID="{C09AD580-5FC8-4202-A3CD-03F5CD963E4A}" presName="node" presStyleLbl="node1" presStyleIdx="5" presStyleCnt="6">
        <dgm:presLayoutVars>
          <dgm:bulletEnabled val="1"/>
        </dgm:presLayoutVars>
      </dgm:prSet>
      <dgm:spPr/>
    </dgm:pt>
  </dgm:ptLst>
  <dgm:cxnLst>
    <dgm:cxn modelId="{CBA4C115-9952-4B7E-95DA-068CB7E39B61}" type="presOf" srcId="{94550230-9017-47F4-8431-93A6FFE68038}" destId="{8C1FA126-BDA4-4F79-A10D-14CD0E8228C5}" srcOrd="0" destOrd="0" presId="urn:microsoft.com/office/officeart/2005/8/layout/default"/>
    <dgm:cxn modelId="{E604492B-184A-41A3-A7C5-28490CE828BE}" srcId="{55022DAB-AFCC-484D-AF21-2529AA944290}" destId="{4AA14596-ADCC-4ACE-8567-A569254F831B}" srcOrd="2" destOrd="0" parTransId="{81B2B72A-694B-413E-9E68-83FA8C31989E}" sibTransId="{0D55DDC6-5931-4782-AEDE-7C403D130582}"/>
    <dgm:cxn modelId="{DEE33D69-B306-41FA-A9F4-BD48B40322D7}" srcId="{55022DAB-AFCC-484D-AF21-2529AA944290}" destId="{C09AD580-5FC8-4202-A3CD-03F5CD963E4A}" srcOrd="5" destOrd="0" parTransId="{8880FD2A-DA4C-4047-AF89-6D0FF40A5BF6}" sibTransId="{90807A6E-4D64-433D-842F-2DB741F95B72}"/>
    <dgm:cxn modelId="{667E416B-4C42-4B7F-8D1D-89D2B73C86F6}" srcId="{55022DAB-AFCC-484D-AF21-2529AA944290}" destId="{D820E6D5-63C6-4E8D-BBE1-FB37411D2D63}" srcOrd="4" destOrd="0" parTransId="{D3EAF32C-878B-436C-BC60-C58DCA9FC6F3}" sibTransId="{1A30F619-6772-443F-9863-0220A6A7CF46}"/>
    <dgm:cxn modelId="{4E994B4C-7E56-46A3-A577-2CD4EBEFDEE9}" type="presOf" srcId="{D820E6D5-63C6-4E8D-BBE1-FB37411D2D63}" destId="{E30A7F35-BD9A-4AFD-8BF3-B2BC4CDA307C}" srcOrd="0" destOrd="0" presId="urn:microsoft.com/office/officeart/2005/8/layout/default"/>
    <dgm:cxn modelId="{A10A8955-0314-418A-92F1-E342E2BE814E}" srcId="{55022DAB-AFCC-484D-AF21-2529AA944290}" destId="{75CFA12C-C09D-4985-B736-581BD21899FD}" srcOrd="0" destOrd="0" parTransId="{856576C7-B77C-4A48-B3E7-54672C9EBCD5}" sibTransId="{49DDFD40-653B-4C92-B0BA-52EA61D51C89}"/>
    <dgm:cxn modelId="{2650067E-DC3B-442F-895B-EE14BF69B636}" srcId="{55022DAB-AFCC-484D-AF21-2529AA944290}" destId="{94550230-9017-47F4-8431-93A6FFE68038}" srcOrd="3" destOrd="0" parTransId="{030B935E-DF84-4AF3-AF67-A32A05851831}" sibTransId="{4A4E65FC-466C-48B8-B147-52D0AEF8D469}"/>
    <dgm:cxn modelId="{429E1C8C-8948-494E-B201-65038D4FA5B5}" srcId="{55022DAB-AFCC-484D-AF21-2529AA944290}" destId="{5B55DB91-7177-46A4-BF1F-FD42284AEC7B}" srcOrd="1" destOrd="0" parTransId="{8E6DBB9F-4565-40F3-8826-4BC444F968F2}" sibTransId="{DDF5A7CE-4F73-4062-A643-CA835100B5F6}"/>
    <dgm:cxn modelId="{36AAE99E-4CD7-4138-B157-D9974F4D266C}" type="presOf" srcId="{C09AD580-5FC8-4202-A3CD-03F5CD963E4A}" destId="{DC59084D-07B9-46C2-8AB8-58A0248CE866}" srcOrd="0" destOrd="0" presId="urn:microsoft.com/office/officeart/2005/8/layout/default"/>
    <dgm:cxn modelId="{431E65A7-BAA0-4776-944A-99B37F42441E}" type="presOf" srcId="{4AA14596-ADCC-4ACE-8567-A569254F831B}" destId="{CC3FB56E-02E8-4736-81C1-FE97972AAE9A}" srcOrd="0" destOrd="0" presId="urn:microsoft.com/office/officeart/2005/8/layout/default"/>
    <dgm:cxn modelId="{785BACAE-9A22-4890-AEC2-76FD09C924C6}" type="presOf" srcId="{75CFA12C-C09D-4985-B736-581BD21899FD}" destId="{CE384069-5CCE-441E-8730-BE2372E927AE}" srcOrd="0" destOrd="0" presId="urn:microsoft.com/office/officeart/2005/8/layout/default"/>
    <dgm:cxn modelId="{165055B5-E5C3-4FF7-9CF3-857814FA4681}" type="presOf" srcId="{5B55DB91-7177-46A4-BF1F-FD42284AEC7B}" destId="{5DB0C232-AEE2-44C3-BA70-0334B666C4F4}" srcOrd="0" destOrd="0" presId="urn:microsoft.com/office/officeart/2005/8/layout/default"/>
    <dgm:cxn modelId="{A34ECABD-6A28-4DA8-A36E-9F63AE148204}" type="presOf" srcId="{55022DAB-AFCC-484D-AF21-2529AA944290}" destId="{E0EA62B9-2314-4117-8FFB-002ADD6AF315}" srcOrd="0" destOrd="0" presId="urn:microsoft.com/office/officeart/2005/8/layout/default"/>
    <dgm:cxn modelId="{EBF48EA4-AB9E-4D86-BBC5-6420AA217B6C}" type="presParOf" srcId="{E0EA62B9-2314-4117-8FFB-002ADD6AF315}" destId="{CE384069-5CCE-441E-8730-BE2372E927AE}" srcOrd="0" destOrd="0" presId="urn:microsoft.com/office/officeart/2005/8/layout/default"/>
    <dgm:cxn modelId="{78F6A0B5-20DC-4C4C-831A-7E0C6E9A409C}" type="presParOf" srcId="{E0EA62B9-2314-4117-8FFB-002ADD6AF315}" destId="{3F8CB1C9-5AC3-4748-83F6-21B9CD8BF206}" srcOrd="1" destOrd="0" presId="urn:microsoft.com/office/officeart/2005/8/layout/default"/>
    <dgm:cxn modelId="{0740D912-D5E5-4813-95C7-E932DE56DFF7}" type="presParOf" srcId="{E0EA62B9-2314-4117-8FFB-002ADD6AF315}" destId="{5DB0C232-AEE2-44C3-BA70-0334B666C4F4}" srcOrd="2" destOrd="0" presId="urn:microsoft.com/office/officeart/2005/8/layout/default"/>
    <dgm:cxn modelId="{7F602F61-BC91-4A64-B7E1-3BFFC4865FCA}" type="presParOf" srcId="{E0EA62B9-2314-4117-8FFB-002ADD6AF315}" destId="{DF969902-CC98-411C-998C-120B5DACD26E}" srcOrd="3" destOrd="0" presId="urn:microsoft.com/office/officeart/2005/8/layout/default"/>
    <dgm:cxn modelId="{783AB864-306F-45F1-90B9-FAF9BEC388A9}" type="presParOf" srcId="{E0EA62B9-2314-4117-8FFB-002ADD6AF315}" destId="{CC3FB56E-02E8-4736-81C1-FE97972AAE9A}" srcOrd="4" destOrd="0" presId="urn:microsoft.com/office/officeart/2005/8/layout/default"/>
    <dgm:cxn modelId="{69B6DE70-5B1F-4014-8D5D-63C2D46849F9}" type="presParOf" srcId="{E0EA62B9-2314-4117-8FFB-002ADD6AF315}" destId="{E5348762-D185-4C36-BBB0-1D134BDA6CF6}" srcOrd="5" destOrd="0" presId="urn:microsoft.com/office/officeart/2005/8/layout/default"/>
    <dgm:cxn modelId="{90D94292-6828-4AC8-9CAF-069CD6BD0F5C}" type="presParOf" srcId="{E0EA62B9-2314-4117-8FFB-002ADD6AF315}" destId="{8C1FA126-BDA4-4F79-A10D-14CD0E8228C5}" srcOrd="6" destOrd="0" presId="urn:microsoft.com/office/officeart/2005/8/layout/default"/>
    <dgm:cxn modelId="{FA5BD0CD-9048-4D1D-97E1-936194BDECB1}" type="presParOf" srcId="{E0EA62B9-2314-4117-8FFB-002ADD6AF315}" destId="{85823434-10F5-4527-8BBD-384FD4DB66B8}" srcOrd="7" destOrd="0" presId="urn:microsoft.com/office/officeart/2005/8/layout/default"/>
    <dgm:cxn modelId="{693EA1C3-03F7-458B-B8FF-2E3AD574F616}" type="presParOf" srcId="{E0EA62B9-2314-4117-8FFB-002ADD6AF315}" destId="{E30A7F35-BD9A-4AFD-8BF3-B2BC4CDA307C}" srcOrd="8" destOrd="0" presId="urn:microsoft.com/office/officeart/2005/8/layout/default"/>
    <dgm:cxn modelId="{AC1FCECA-301F-4F23-A07A-A9003A702960}" type="presParOf" srcId="{E0EA62B9-2314-4117-8FFB-002ADD6AF315}" destId="{75F7519B-9E13-4499-B5B7-DE1A1BE78069}" srcOrd="9" destOrd="0" presId="urn:microsoft.com/office/officeart/2005/8/layout/default"/>
    <dgm:cxn modelId="{710484BB-16D5-4EFD-A9B4-6C1496583E75}" type="presParOf" srcId="{E0EA62B9-2314-4117-8FFB-002ADD6AF315}" destId="{DC59084D-07B9-46C2-8AB8-58A0248CE866}"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BF361DE-F949-4ECD-80A3-DF280CBB2022}"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22971AB8-AD88-4ED8-ADBB-713EA7DC7196}">
      <dgm:prSet/>
      <dgm:spPr/>
      <dgm:t>
        <a:bodyPr/>
        <a:lstStyle/>
        <a:p>
          <a:r>
            <a:rPr lang="en-GB"/>
            <a:t>Let’s Introduce Anxiety Management (LIAM)</a:t>
          </a:r>
          <a:endParaRPr lang="en-US"/>
        </a:p>
      </dgm:t>
    </dgm:pt>
    <dgm:pt modelId="{B935544F-E933-42B9-9837-1C8E83B20DE2}" type="parTrans" cxnId="{8FF5FA75-5C9F-406C-BAA4-7BF426981204}">
      <dgm:prSet/>
      <dgm:spPr/>
      <dgm:t>
        <a:bodyPr/>
        <a:lstStyle/>
        <a:p>
          <a:endParaRPr lang="en-US"/>
        </a:p>
      </dgm:t>
    </dgm:pt>
    <dgm:pt modelId="{8B751E26-6607-47F6-B9BB-1AECFC6F91B1}" type="sibTrans" cxnId="{8FF5FA75-5C9F-406C-BAA4-7BF426981204}">
      <dgm:prSet/>
      <dgm:spPr/>
      <dgm:t>
        <a:bodyPr/>
        <a:lstStyle/>
        <a:p>
          <a:endParaRPr lang="en-US"/>
        </a:p>
      </dgm:t>
    </dgm:pt>
    <dgm:pt modelId="{9CFF324B-74D1-48B6-82EB-0AF4536DA8BE}">
      <dgm:prSet/>
      <dgm:spPr/>
      <dgm:t>
        <a:bodyPr/>
        <a:lstStyle/>
        <a:p>
          <a:r>
            <a:rPr lang="en-GB"/>
            <a:t>Exchange Counselling Service</a:t>
          </a:r>
          <a:endParaRPr lang="en-US"/>
        </a:p>
      </dgm:t>
    </dgm:pt>
    <dgm:pt modelId="{830DD720-35A5-4794-AC80-140E352D54E4}" type="parTrans" cxnId="{FDFFB545-B174-4AAB-8DAE-1EA715E71849}">
      <dgm:prSet/>
      <dgm:spPr/>
      <dgm:t>
        <a:bodyPr/>
        <a:lstStyle/>
        <a:p>
          <a:endParaRPr lang="en-US"/>
        </a:p>
      </dgm:t>
    </dgm:pt>
    <dgm:pt modelId="{4F28C160-A320-44B3-B2C8-D35F78D62307}" type="sibTrans" cxnId="{FDFFB545-B174-4AAB-8DAE-1EA715E71849}">
      <dgm:prSet/>
      <dgm:spPr/>
      <dgm:t>
        <a:bodyPr/>
        <a:lstStyle/>
        <a:p>
          <a:endParaRPr lang="en-US"/>
        </a:p>
      </dgm:t>
    </dgm:pt>
    <dgm:pt modelId="{343438B5-11AC-4AC6-894B-2700FB81F0C0}">
      <dgm:prSet/>
      <dgm:spPr/>
      <dgm:t>
        <a:bodyPr/>
        <a:lstStyle/>
        <a:p>
          <a:r>
            <a:rPr lang="en-GB"/>
            <a:t>School Counselling service </a:t>
          </a:r>
          <a:endParaRPr lang="en-US"/>
        </a:p>
      </dgm:t>
    </dgm:pt>
    <dgm:pt modelId="{77A1432C-DD5C-43CD-9D6C-B92BE592C293}" type="parTrans" cxnId="{765ED3C3-5562-4AEC-A158-66F910EFDAC1}">
      <dgm:prSet/>
      <dgm:spPr/>
      <dgm:t>
        <a:bodyPr/>
        <a:lstStyle/>
        <a:p>
          <a:endParaRPr lang="en-US"/>
        </a:p>
      </dgm:t>
    </dgm:pt>
    <dgm:pt modelId="{DB7887DD-4F79-4172-9498-CB673491B59B}" type="sibTrans" cxnId="{765ED3C3-5562-4AEC-A158-66F910EFDAC1}">
      <dgm:prSet/>
      <dgm:spPr/>
      <dgm:t>
        <a:bodyPr/>
        <a:lstStyle/>
        <a:p>
          <a:endParaRPr lang="en-US"/>
        </a:p>
      </dgm:t>
    </dgm:pt>
    <dgm:pt modelId="{FAEC930E-A6E0-4AF2-A567-4A01F6956B43}">
      <dgm:prSet/>
      <dgm:spPr/>
      <dgm:t>
        <a:bodyPr/>
        <a:lstStyle/>
        <a:p>
          <a:r>
            <a:rPr lang="en-GB"/>
            <a:t>Psychological services</a:t>
          </a:r>
          <a:endParaRPr lang="en-US"/>
        </a:p>
      </dgm:t>
    </dgm:pt>
    <dgm:pt modelId="{E36BF0E3-6CD6-4DDB-9EE9-22BD5636263D}" type="parTrans" cxnId="{A093D2A4-C5E7-4A02-A1B6-A9BF582F293B}">
      <dgm:prSet/>
      <dgm:spPr/>
      <dgm:t>
        <a:bodyPr/>
        <a:lstStyle/>
        <a:p>
          <a:endParaRPr lang="en-US"/>
        </a:p>
      </dgm:t>
    </dgm:pt>
    <dgm:pt modelId="{BBB16459-88A1-4374-809B-ED5CAE127909}" type="sibTrans" cxnId="{A093D2A4-C5E7-4A02-A1B6-A9BF582F293B}">
      <dgm:prSet/>
      <dgm:spPr/>
      <dgm:t>
        <a:bodyPr/>
        <a:lstStyle/>
        <a:p>
          <a:endParaRPr lang="en-US"/>
        </a:p>
      </dgm:t>
    </dgm:pt>
    <dgm:pt modelId="{476E15E0-B0D6-4A2B-9841-D4107E7E2FE1}">
      <dgm:prSet/>
      <dgm:spPr/>
      <dgm:t>
        <a:bodyPr/>
        <a:lstStyle/>
        <a:p>
          <a:r>
            <a:rPr lang="en-GB"/>
            <a:t>Child &amp; Adolescent Mental Health Service (CAMHS) &amp; Community Eating Disorder Service </a:t>
          </a:r>
          <a:endParaRPr lang="en-US"/>
        </a:p>
      </dgm:t>
    </dgm:pt>
    <dgm:pt modelId="{C9091DDA-39EF-4B6B-867D-46FC144E2170}" type="parTrans" cxnId="{7F3EAF89-D85B-4CE3-B000-9D92BD90D8B3}">
      <dgm:prSet/>
      <dgm:spPr/>
      <dgm:t>
        <a:bodyPr/>
        <a:lstStyle/>
        <a:p>
          <a:endParaRPr lang="en-US"/>
        </a:p>
      </dgm:t>
    </dgm:pt>
    <dgm:pt modelId="{B2D93D60-DA3B-4AAE-9AE6-F2316705FB7E}" type="sibTrans" cxnId="{7F3EAF89-D85B-4CE3-B000-9D92BD90D8B3}">
      <dgm:prSet/>
      <dgm:spPr/>
      <dgm:t>
        <a:bodyPr/>
        <a:lstStyle/>
        <a:p>
          <a:endParaRPr lang="en-US"/>
        </a:p>
      </dgm:t>
    </dgm:pt>
    <dgm:pt modelId="{7680C68B-6473-4D0B-87B1-59E661598BC4}">
      <dgm:prSet/>
      <dgm:spPr/>
      <dgm:t>
        <a:bodyPr/>
        <a:lstStyle/>
        <a:p>
          <a:r>
            <a:rPr lang="en-GB"/>
            <a:t>Promoting Positive Relationships in all schools</a:t>
          </a:r>
          <a:endParaRPr lang="en-US"/>
        </a:p>
      </dgm:t>
    </dgm:pt>
    <dgm:pt modelId="{3B44B8FD-407E-4B41-BF97-7F41C4BB7BD0}" type="parTrans" cxnId="{A2C9EC34-DA4B-4E6C-9CFE-A40AD007064B}">
      <dgm:prSet/>
      <dgm:spPr/>
      <dgm:t>
        <a:bodyPr/>
        <a:lstStyle/>
        <a:p>
          <a:endParaRPr lang="en-US"/>
        </a:p>
      </dgm:t>
    </dgm:pt>
    <dgm:pt modelId="{4D39ABC4-BED4-4694-9FEA-CFDA828FE1DD}" type="sibTrans" cxnId="{A2C9EC34-DA4B-4E6C-9CFE-A40AD007064B}">
      <dgm:prSet/>
      <dgm:spPr/>
      <dgm:t>
        <a:bodyPr/>
        <a:lstStyle/>
        <a:p>
          <a:endParaRPr lang="en-US"/>
        </a:p>
      </dgm:t>
    </dgm:pt>
    <dgm:pt modelId="{34C02085-FC78-42F8-90E7-11DD4AB39213}">
      <dgm:prSet/>
      <dgm:spPr/>
      <dgm:t>
        <a:bodyPr/>
        <a:lstStyle/>
        <a:p>
          <a:r>
            <a:rPr lang="en-GB"/>
            <a:t>Nurturing North Restorative Approaches </a:t>
          </a:r>
          <a:endParaRPr lang="en-US"/>
        </a:p>
      </dgm:t>
    </dgm:pt>
    <dgm:pt modelId="{C391D64D-8054-47D5-906D-0EB15AC1C785}" type="parTrans" cxnId="{D85C4F2C-2EB6-4967-BADC-8E89A7DA24D9}">
      <dgm:prSet/>
      <dgm:spPr/>
      <dgm:t>
        <a:bodyPr/>
        <a:lstStyle/>
        <a:p>
          <a:endParaRPr lang="en-US"/>
        </a:p>
      </dgm:t>
    </dgm:pt>
    <dgm:pt modelId="{4CD7E92C-2A82-40F0-ACE1-AAEEA9099FD8}" type="sibTrans" cxnId="{D85C4F2C-2EB6-4967-BADC-8E89A7DA24D9}">
      <dgm:prSet/>
      <dgm:spPr/>
      <dgm:t>
        <a:bodyPr/>
        <a:lstStyle/>
        <a:p>
          <a:endParaRPr lang="en-US"/>
        </a:p>
      </dgm:t>
    </dgm:pt>
    <dgm:pt modelId="{7354A5A0-1BB9-4B32-9540-C4D5C281DF7A}">
      <dgm:prSet/>
      <dgm:spPr/>
      <dgm:t>
        <a:bodyPr/>
        <a:lstStyle/>
        <a:p>
          <a:r>
            <a:rPr lang="en-GB"/>
            <a:t>Health and Social Care Young Persons Support Team –</a:t>
          </a:r>
          <a:endParaRPr lang="en-US"/>
        </a:p>
      </dgm:t>
    </dgm:pt>
    <dgm:pt modelId="{D49011CD-936D-44B7-B552-ABA300D0AF18}" type="parTrans" cxnId="{8B571AAF-E9AC-42E2-8145-00A00A35DDA1}">
      <dgm:prSet/>
      <dgm:spPr/>
      <dgm:t>
        <a:bodyPr/>
        <a:lstStyle/>
        <a:p>
          <a:endParaRPr lang="en-US"/>
        </a:p>
      </dgm:t>
    </dgm:pt>
    <dgm:pt modelId="{8EB67014-320B-4DBA-AD60-47C6D8B0E401}" type="sibTrans" cxnId="{8B571AAF-E9AC-42E2-8145-00A00A35DDA1}">
      <dgm:prSet/>
      <dgm:spPr/>
      <dgm:t>
        <a:bodyPr/>
        <a:lstStyle/>
        <a:p>
          <a:endParaRPr lang="en-US"/>
        </a:p>
      </dgm:t>
    </dgm:pt>
    <dgm:pt modelId="{CC8DF26F-3E90-4512-A9B6-C67007DA6946}">
      <dgm:prSet/>
      <dgm:spPr/>
      <dgm:t>
        <a:bodyPr/>
        <a:lstStyle/>
        <a:p>
          <a:r>
            <a:rPr lang="en-GB"/>
            <a:t>Youth Services/Workers resilience </a:t>
          </a:r>
          <a:endParaRPr lang="en-US"/>
        </a:p>
      </dgm:t>
    </dgm:pt>
    <dgm:pt modelId="{74356823-D566-408E-B21D-82990FA6DF13}" type="parTrans" cxnId="{011DBC8A-BF2B-44E4-BF79-2082758F8ADF}">
      <dgm:prSet/>
      <dgm:spPr/>
      <dgm:t>
        <a:bodyPr/>
        <a:lstStyle/>
        <a:p>
          <a:endParaRPr lang="en-US"/>
        </a:p>
      </dgm:t>
    </dgm:pt>
    <dgm:pt modelId="{286AAA01-472E-4514-B90F-175D3725F3F3}" type="sibTrans" cxnId="{011DBC8A-BF2B-44E4-BF79-2082758F8ADF}">
      <dgm:prSet/>
      <dgm:spPr/>
      <dgm:t>
        <a:bodyPr/>
        <a:lstStyle/>
        <a:p>
          <a:endParaRPr lang="en-US"/>
        </a:p>
      </dgm:t>
    </dgm:pt>
    <dgm:pt modelId="{8B05AA08-5E44-42B8-8E0B-D51BE094CA34}">
      <dgm:prSet/>
      <dgm:spPr/>
      <dgm:t>
        <a:bodyPr/>
        <a:lstStyle/>
        <a:p>
          <a:r>
            <a:rPr lang="en-GB"/>
            <a:t>Building on Positive Relationships (BPR) </a:t>
          </a:r>
          <a:endParaRPr lang="en-US"/>
        </a:p>
      </dgm:t>
    </dgm:pt>
    <dgm:pt modelId="{F1046C71-3D67-45B7-8962-95F49AFD3FC6}" type="parTrans" cxnId="{D10604C8-9D03-47C2-A15F-E384948960D9}">
      <dgm:prSet/>
      <dgm:spPr/>
      <dgm:t>
        <a:bodyPr/>
        <a:lstStyle/>
        <a:p>
          <a:endParaRPr lang="en-US"/>
        </a:p>
      </dgm:t>
    </dgm:pt>
    <dgm:pt modelId="{CC92CA65-C789-4A88-8698-565E6B78B31B}" type="sibTrans" cxnId="{D10604C8-9D03-47C2-A15F-E384948960D9}">
      <dgm:prSet/>
      <dgm:spPr/>
      <dgm:t>
        <a:bodyPr/>
        <a:lstStyle/>
        <a:p>
          <a:endParaRPr lang="en-US"/>
        </a:p>
      </dgm:t>
    </dgm:pt>
    <dgm:pt modelId="{A8A8954E-3900-4818-8D9A-5D4E2DD05C2E}">
      <dgm:prSet/>
      <dgm:spPr/>
      <dgm:t>
        <a:bodyPr/>
        <a:lstStyle/>
        <a:p>
          <a:r>
            <a:rPr lang="en-GB"/>
            <a:t>Strengths Based Family Support </a:t>
          </a:r>
          <a:endParaRPr lang="en-US"/>
        </a:p>
      </dgm:t>
    </dgm:pt>
    <dgm:pt modelId="{0F3EA307-3486-4D97-851E-2FD70801FCE1}" type="parTrans" cxnId="{4713A016-929D-4765-A72E-A23D68B49569}">
      <dgm:prSet/>
      <dgm:spPr/>
      <dgm:t>
        <a:bodyPr/>
        <a:lstStyle/>
        <a:p>
          <a:endParaRPr lang="en-US"/>
        </a:p>
      </dgm:t>
    </dgm:pt>
    <dgm:pt modelId="{E7522D36-62C1-4B73-BB52-9B741FADCAE7}" type="sibTrans" cxnId="{4713A016-929D-4765-A72E-A23D68B49569}">
      <dgm:prSet/>
      <dgm:spPr/>
      <dgm:t>
        <a:bodyPr/>
        <a:lstStyle/>
        <a:p>
          <a:endParaRPr lang="en-US"/>
        </a:p>
      </dgm:t>
    </dgm:pt>
    <dgm:pt modelId="{08870DA1-6FB4-4DC6-9278-A5688FB947F8}">
      <dgm:prSet/>
      <dgm:spPr/>
      <dgm:t>
        <a:bodyPr/>
        <a:lstStyle/>
        <a:p>
          <a:r>
            <a:rPr lang="en-GB"/>
            <a:t>Family Learning </a:t>
          </a:r>
          <a:endParaRPr lang="en-US"/>
        </a:p>
      </dgm:t>
    </dgm:pt>
    <dgm:pt modelId="{CE5158EE-03BD-49BF-8F1C-DF4A2375A50D}" type="parTrans" cxnId="{52F28F87-AE44-4B1B-94C2-8E52692DF170}">
      <dgm:prSet/>
      <dgm:spPr/>
      <dgm:t>
        <a:bodyPr/>
        <a:lstStyle/>
        <a:p>
          <a:endParaRPr lang="en-US"/>
        </a:p>
      </dgm:t>
    </dgm:pt>
    <dgm:pt modelId="{9358372A-C66A-4229-9E14-543D602129EA}" type="sibTrans" cxnId="{52F28F87-AE44-4B1B-94C2-8E52692DF170}">
      <dgm:prSet/>
      <dgm:spPr/>
      <dgm:t>
        <a:bodyPr/>
        <a:lstStyle/>
        <a:p>
          <a:endParaRPr lang="en-US"/>
        </a:p>
      </dgm:t>
    </dgm:pt>
    <dgm:pt modelId="{882249B7-FB2B-4A65-8115-6574DDAC9B6D}" type="pres">
      <dgm:prSet presAssocID="{6BF361DE-F949-4ECD-80A3-DF280CBB2022}" presName="diagram" presStyleCnt="0">
        <dgm:presLayoutVars>
          <dgm:dir/>
          <dgm:resizeHandles val="exact"/>
        </dgm:presLayoutVars>
      </dgm:prSet>
      <dgm:spPr/>
    </dgm:pt>
    <dgm:pt modelId="{67B1418C-F7CB-41AE-807D-71C888F36C43}" type="pres">
      <dgm:prSet presAssocID="{22971AB8-AD88-4ED8-ADBB-713EA7DC7196}" presName="node" presStyleLbl="node1" presStyleIdx="0" presStyleCnt="12">
        <dgm:presLayoutVars>
          <dgm:bulletEnabled val="1"/>
        </dgm:presLayoutVars>
      </dgm:prSet>
      <dgm:spPr/>
    </dgm:pt>
    <dgm:pt modelId="{C943627F-57E5-4D24-BACE-6773A44CB45F}" type="pres">
      <dgm:prSet presAssocID="{8B751E26-6607-47F6-B9BB-1AECFC6F91B1}" presName="sibTrans" presStyleCnt="0"/>
      <dgm:spPr/>
    </dgm:pt>
    <dgm:pt modelId="{33FDB39E-9E87-4100-823A-EC60E2082B9C}" type="pres">
      <dgm:prSet presAssocID="{9CFF324B-74D1-48B6-82EB-0AF4536DA8BE}" presName="node" presStyleLbl="node1" presStyleIdx="1" presStyleCnt="12">
        <dgm:presLayoutVars>
          <dgm:bulletEnabled val="1"/>
        </dgm:presLayoutVars>
      </dgm:prSet>
      <dgm:spPr/>
    </dgm:pt>
    <dgm:pt modelId="{7E3D57C9-E0A2-4878-9289-518219323F99}" type="pres">
      <dgm:prSet presAssocID="{4F28C160-A320-44B3-B2C8-D35F78D62307}" presName="sibTrans" presStyleCnt="0"/>
      <dgm:spPr/>
    </dgm:pt>
    <dgm:pt modelId="{A8A72795-7296-4DC2-A73F-365768376C94}" type="pres">
      <dgm:prSet presAssocID="{343438B5-11AC-4AC6-894B-2700FB81F0C0}" presName="node" presStyleLbl="node1" presStyleIdx="2" presStyleCnt="12">
        <dgm:presLayoutVars>
          <dgm:bulletEnabled val="1"/>
        </dgm:presLayoutVars>
      </dgm:prSet>
      <dgm:spPr/>
    </dgm:pt>
    <dgm:pt modelId="{697D2E2A-EB2F-4A84-BFC2-31EEF573AA5E}" type="pres">
      <dgm:prSet presAssocID="{DB7887DD-4F79-4172-9498-CB673491B59B}" presName="sibTrans" presStyleCnt="0"/>
      <dgm:spPr/>
    </dgm:pt>
    <dgm:pt modelId="{7EE93437-8371-4CD3-99C2-ACC244524951}" type="pres">
      <dgm:prSet presAssocID="{FAEC930E-A6E0-4AF2-A567-4A01F6956B43}" presName="node" presStyleLbl="node1" presStyleIdx="3" presStyleCnt="12">
        <dgm:presLayoutVars>
          <dgm:bulletEnabled val="1"/>
        </dgm:presLayoutVars>
      </dgm:prSet>
      <dgm:spPr/>
    </dgm:pt>
    <dgm:pt modelId="{4A873CC7-80B5-4566-BBB0-2C4887FC1F84}" type="pres">
      <dgm:prSet presAssocID="{BBB16459-88A1-4374-809B-ED5CAE127909}" presName="sibTrans" presStyleCnt="0"/>
      <dgm:spPr/>
    </dgm:pt>
    <dgm:pt modelId="{4DE41EAA-D514-4E4F-83A5-9EDD733A91C0}" type="pres">
      <dgm:prSet presAssocID="{476E15E0-B0D6-4A2B-9841-D4107E7E2FE1}" presName="node" presStyleLbl="node1" presStyleIdx="4" presStyleCnt="12">
        <dgm:presLayoutVars>
          <dgm:bulletEnabled val="1"/>
        </dgm:presLayoutVars>
      </dgm:prSet>
      <dgm:spPr/>
    </dgm:pt>
    <dgm:pt modelId="{7E810A14-A4E3-4A04-8290-249209CC70F8}" type="pres">
      <dgm:prSet presAssocID="{B2D93D60-DA3B-4AAE-9AE6-F2316705FB7E}" presName="sibTrans" presStyleCnt="0"/>
      <dgm:spPr/>
    </dgm:pt>
    <dgm:pt modelId="{BC6E6E34-1E9C-450F-9B01-5639BD2B5927}" type="pres">
      <dgm:prSet presAssocID="{7680C68B-6473-4D0B-87B1-59E661598BC4}" presName="node" presStyleLbl="node1" presStyleIdx="5" presStyleCnt="12">
        <dgm:presLayoutVars>
          <dgm:bulletEnabled val="1"/>
        </dgm:presLayoutVars>
      </dgm:prSet>
      <dgm:spPr/>
    </dgm:pt>
    <dgm:pt modelId="{7EE3D22D-6064-4267-A0A2-18B5E8161CA7}" type="pres">
      <dgm:prSet presAssocID="{4D39ABC4-BED4-4694-9FEA-CFDA828FE1DD}" presName="sibTrans" presStyleCnt="0"/>
      <dgm:spPr/>
    </dgm:pt>
    <dgm:pt modelId="{6C9788DA-74EC-4E53-B543-0A9051B4DFEF}" type="pres">
      <dgm:prSet presAssocID="{34C02085-FC78-42F8-90E7-11DD4AB39213}" presName="node" presStyleLbl="node1" presStyleIdx="6" presStyleCnt="12">
        <dgm:presLayoutVars>
          <dgm:bulletEnabled val="1"/>
        </dgm:presLayoutVars>
      </dgm:prSet>
      <dgm:spPr/>
    </dgm:pt>
    <dgm:pt modelId="{C567C8D8-A64B-4AF3-AFCC-AE33E0E10625}" type="pres">
      <dgm:prSet presAssocID="{4CD7E92C-2A82-40F0-ACE1-AAEEA9099FD8}" presName="sibTrans" presStyleCnt="0"/>
      <dgm:spPr/>
    </dgm:pt>
    <dgm:pt modelId="{CBDDE76D-BDF2-4439-8ADF-29D02BDF0379}" type="pres">
      <dgm:prSet presAssocID="{7354A5A0-1BB9-4B32-9540-C4D5C281DF7A}" presName="node" presStyleLbl="node1" presStyleIdx="7" presStyleCnt="12">
        <dgm:presLayoutVars>
          <dgm:bulletEnabled val="1"/>
        </dgm:presLayoutVars>
      </dgm:prSet>
      <dgm:spPr/>
    </dgm:pt>
    <dgm:pt modelId="{D1903B11-4916-4D1B-A714-9F0A41C3FA48}" type="pres">
      <dgm:prSet presAssocID="{8EB67014-320B-4DBA-AD60-47C6D8B0E401}" presName="sibTrans" presStyleCnt="0"/>
      <dgm:spPr/>
    </dgm:pt>
    <dgm:pt modelId="{3804DF35-569F-4007-8C45-D7AA2BC7DFA2}" type="pres">
      <dgm:prSet presAssocID="{CC8DF26F-3E90-4512-A9B6-C67007DA6946}" presName="node" presStyleLbl="node1" presStyleIdx="8" presStyleCnt="12">
        <dgm:presLayoutVars>
          <dgm:bulletEnabled val="1"/>
        </dgm:presLayoutVars>
      </dgm:prSet>
      <dgm:spPr/>
    </dgm:pt>
    <dgm:pt modelId="{EE97CF50-1AB0-4487-A6BB-2DBEACA23CBC}" type="pres">
      <dgm:prSet presAssocID="{286AAA01-472E-4514-B90F-175D3725F3F3}" presName="sibTrans" presStyleCnt="0"/>
      <dgm:spPr/>
    </dgm:pt>
    <dgm:pt modelId="{16DE85ED-593A-424F-A085-7565E9A83CF2}" type="pres">
      <dgm:prSet presAssocID="{8B05AA08-5E44-42B8-8E0B-D51BE094CA34}" presName="node" presStyleLbl="node1" presStyleIdx="9" presStyleCnt="12">
        <dgm:presLayoutVars>
          <dgm:bulletEnabled val="1"/>
        </dgm:presLayoutVars>
      </dgm:prSet>
      <dgm:spPr/>
    </dgm:pt>
    <dgm:pt modelId="{16307132-6628-4A54-8B39-5A34D45AF1E6}" type="pres">
      <dgm:prSet presAssocID="{CC92CA65-C789-4A88-8698-565E6B78B31B}" presName="sibTrans" presStyleCnt="0"/>
      <dgm:spPr/>
    </dgm:pt>
    <dgm:pt modelId="{E0522193-3399-4D67-A007-D60776E3C824}" type="pres">
      <dgm:prSet presAssocID="{A8A8954E-3900-4818-8D9A-5D4E2DD05C2E}" presName="node" presStyleLbl="node1" presStyleIdx="10" presStyleCnt="12">
        <dgm:presLayoutVars>
          <dgm:bulletEnabled val="1"/>
        </dgm:presLayoutVars>
      </dgm:prSet>
      <dgm:spPr/>
    </dgm:pt>
    <dgm:pt modelId="{12AF9EF1-59ED-47B5-950D-F003F587AA70}" type="pres">
      <dgm:prSet presAssocID="{E7522D36-62C1-4B73-BB52-9B741FADCAE7}" presName="sibTrans" presStyleCnt="0"/>
      <dgm:spPr/>
    </dgm:pt>
    <dgm:pt modelId="{AA36BE2D-C9E1-485B-991F-6B0296DB5C3F}" type="pres">
      <dgm:prSet presAssocID="{08870DA1-6FB4-4DC6-9278-A5688FB947F8}" presName="node" presStyleLbl="node1" presStyleIdx="11" presStyleCnt="12">
        <dgm:presLayoutVars>
          <dgm:bulletEnabled val="1"/>
        </dgm:presLayoutVars>
      </dgm:prSet>
      <dgm:spPr/>
    </dgm:pt>
  </dgm:ptLst>
  <dgm:cxnLst>
    <dgm:cxn modelId="{4713A016-929D-4765-A72E-A23D68B49569}" srcId="{6BF361DE-F949-4ECD-80A3-DF280CBB2022}" destId="{A8A8954E-3900-4818-8D9A-5D4E2DD05C2E}" srcOrd="10" destOrd="0" parTransId="{0F3EA307-3486-4D97-851E-2FD70801FCE1}" sibTransId="{E7522D36-62C1-4B73-BB52-9B741FADCAE7}"/>
    <dgm:cxn modelId="{EE342223-5FE1-485C-935E-60EB88F2C4EF}" type="presOf" srcId="{CC8DF26F-3E90-4512-A9B6-C67007DA6946}" destId="{3804DF35-569F-4007-8C45-D7AA2BC7DFA2}" srcOrd="0" destOrd="0" presId="urn:microsoft.com/office/officeart/2005/8/layout/default"/>
    <dgm:cxn modelId="{D85C4F2C-2EB6-4967-BADC-8E89A7DA24D9}" srcId="{6BF361DE-F949-4ECD-80A3-DF280CBB2022}" destId="{34C02085-FC78-42F8-90E7-11DD4AB39213}" srcOrd="6" destOrd="0" parTransId="{C391D64D-8054-47D5-906D-0EB15AC1C785}" sibTransId="{4CD7E92C-2A82-40F0-ACE1-AAEEA9099FD8}"/>
    <dgm:cxn modelId="{4A671F2F-9D85-4C86-A344-4112929DEE06}" type="presOf" srcId="{8B05AA08-5E44-42B8-8E0B-D51BE094CA34}" destId="{16DE85ED-593A-424F-A085-7565E9A83CF2}" srcOrd="0" destOrd="0" presId="urn:microsoft.com/office/officeart/2005/8/layout/default"/>
    <dgm:cxn modelId="{A2C9EC34-DA4B-4E6C-9CFE-A40AD007064B}" srcId="{6BF361DE-F949-4ECD-80A3-DF280CBB2022}" destId="{7680C68B-6473-4D0B-87B1-59E661598BC4}" srcOrd="5" destOrd="0" parTransId="{3B44B8FD-407E-4B41-BF97-7F41C4BB7BD0}" sibTransId="{4D39ABC4-BED4-4694-9FEA-CFDA828FE1DD}"/>
    <dgm:cxn modelId="{FDFFB545-B174-4AAB-8DAE-1EA715E71849}" srcId="{6BF361DE-F949-4ECD-80A3-DF280CBB2022}" destId="{9CFF324B-74D1-48B6-82EB-0AF4536DA8BE}" srcOrd="1" destOrd="0" parTransId="{830DD720-35A5-4794-AC80-140E352D54E4}" sibTransId="{4F28C160-A320-44B3-B2C8-D35F78D62307}"/>
    <dgm:cxn modelId="{FF397B4E-B5B2-4224-8EB8-79AC059A3705}" type="presOf" srcId="{343438B5-11AC-4AC6-894B-2700FB81F0C0}" destId="{A8A72795-7296-4DC2-A73F-365768376C94}" srcOrd="0" destOrd="0" presId="urn:microsoft.com/office/officeart/2005/8/layout/default"/>
    <dgm:cxn modelId="{8FF5FA75-5C9F-406C-BAA4-7BF426981204}" srcId="{6BF361DE-F949-4ECD-80A3-DF280CBB2022}" destId="{22971AB8-AD88-4ED8-ADBB-713EA7DC7196}" srcOrd="0" destOrd="0" parTransId="{B935544F-E933-42B9-9837-1C8E83B20DE2}" sibTransId="{8B751E26-6607-47F6-B9BB-1AECFC6F91B1}"/>
    <dgm:cxn modelId="{52F28F87-AE44-4B1B-94C2-8E52692DF170}" srcId="{6BF361DE-F949-4ECD-80A3-DF280CBB2022}" destId="{08870DA1-6FB4-4DC6-9278-A5688FB947F8}" srcOrd="11" destOrd="0" parTransId="{CE5158EE-03BD-49BF-8F1C-DF4A2375A50D}" sibTransId="{9358372A-C66A-4229-9E14-543D602129EA}"/>
    <dgm:cxn modelId="{85B75E88-0421-44CF-B584-6A986C26720A}" type="presOf" srcId="{08870DA1-6FB4-4DC6-9278-A5688FB947F8}" destId="{AA36BE2D-C9E1-485B-991F-6B0296DB5C3F}" srcOrd="0" destOrd="0" presId="urn:microsoft.com/office/officeart/2005/8/layout/default"/>
    <dgm:cxn modelId="{7F3EAF89-D85B-4CE3-B000-9D92BD90D8B3}" srcId="{6BF361DE-F949-4ECD-80A3-DF280CBB2022}" destId="{476E15E0-B0D6-4A2B-9841-D4107E7E2FE1}" srcOrd="4" destOrd="0" parTransId="{C9091DDA-39EF-4B6B-867D-46FC144E2170}" sibTransId="{B2D93D60-DA3B-4AAE-9AE6-F2316705FB7E}"/>
    <dgm:cxn modelId="{011DBC8A-BF2B-44E4-BF79-2082758F8ADF}" srcId="{6BF361DE-F949-4ECD-80A3-DF280CBB2022}" destId="{CC8DF26F-3E90-4512-A9B6-C67007DA6946}" srcOrd="8" destOrd="0" parTransId="{74356823-D566-408E-B21D-82990FA6DF13}" sibTransId="{286AAA01-472E-4514-B90F-175D3725F3F3}"/>
    <dgm:cxn modelId="{A357CD8A-429F-4996-8B17-AFCA11F7D7EF}" type="presOf" srcId="{34C02085-FC78-42F8-90E7-11DD4AB39213}" destId="{6C9788DA-74EC-4E53-B543-0A9051B4DFEF}" srcOrd="0" destOrd="0" presId="urn:microsoft.com/office/officeart/2005/8/layout/default"/>
    <dgm:cxn modelId="{CEFA8A96-2B82-4FEA-90C0-72F0EE25CA68}" type="presOf" srcId="{9CFF324B-74D1-48B6-82EB-0AF4536DA8BE}" destId="{33FDB39E-9E87-4100-823A-EC60E2082B9C}" srcOrd="0" destOrd="0" presId="urn:microsoft.com/office/officeart/2005/8/layout/default"/>
    <dgm:cxn modelId="{FB49ADA4-C005-4E07-96C2-E826072DD885}" type="presOf" srcId="{FAEC930E-A6E0-4AF2-A567-4A01F6956B43}" destId="{7EE93437-8371-4CD3-99C2-ACC244524951}" srcOrd="0" destOrd="0" presId="urn:microsoft.com/office/officeart/2005/8/layout/default"/>
    <dgm:cxn modelId="{A093D2A4-C5E7-4A02-A1B6-A9BF582F293B}" srcId="{6BF361DE-F949-4ECD-80A3-DF280CBB2022}" destId="{FAEC930E-A6E0-4AF2-A567-4A01F6956B43}" srcOrd="3" destOrd="0" parTransId="{E36BF0E3-6CD6-4DDB-9EE9-22BD5636263D}" sibTransId="{BBB16459-88A1-4374-809B-ED5CAE127909}"/>
    <dgm:cxn modelId="{31BE78A5-CE53-4AD8-B5A4-E03365861F4A}" type="presOf" srcId="{476E15E0-B0D6-4A2B-9841-D4107E7E2FE1}" destId="{4DE41EAA-D514-4E4F-83A5-9EDD733A91C0}" srcOrd="0" destOrd="0" presId="urn:microsoft.com/office/officeart/2005/8/layout/default"/>
    <dgm:cxn modelId="{342B0FA6-A7D0-4595-9EA6-3E2A3BFECF7F}" type="presOf" srcId="{7354A5A0-1BB9-4B32-9540-C4D5C281DF7A}" destId="{CBDDE76D-BDF2-4439-8ADF-29D02BDF0379}" srcOrd="0" destOrd="0" presId="urn:microsoft.com/office/officeart/2005/8/layout/default"/>
    <dgm:cxn modelId="{8B571AAF-E9AC-42E2-8145-00A00A35DDA1}" srcId="{6BF361DE-F949-4ECD-80A3-DF280CBB2022}" destId="{7354A5A0-1BB9-4B32-9540-C4D5C281DF7A}" srcOrd="7" destOrd="0" parTransId="{D49011CD-936D-44B7-B552-ABA300D0AF18}" sibTransId="{8EB67014-320B-4DBA-AD60-47C6D8B0E401}"/>
    <dgm:cxn modelId="{6D37AEB4-A6EC-41C1-8984-BB03960D1F5C}" type="presOf" srcId="{22971AB8-AD88-4ED8-ADBB-713EA7DC7196}" destId="{67B1418C-F7CB-41AE-807D-71C888F36C43}" srcOrd="0" destOrd="0" presId="urn:microsoft.com/office/officeart/2005/8/layout/default"/>
    <dgm:cxn modelId="{E9747EBF-3411-4E4C-8801-605D4F1F5DE5}" type="presOf" srcId="{A8A8954E-3900-4818-8D9A-5D4E2DD05C2E}" destId="{E0522193-3399-4D67-A007-D60776E3C824}" srcOrd="0" destOrd="0" presId="urn:microsoft.com/office/officeart/2005/8/layout/default"/>
    <dgm:cxn modelId="{765ED3C3-5562-4AEC-A158-66F910EFDAC1}" srcId="{6BF361DE-F949-4ECD-80A3-DF280CBB2022}" destId="{343438B5-11AC-4AC6-894B-2700FB81F0C0}" srcOrd="2" destOrd="0" parTransId="{77A1432C-DD5C-43CD-9D6C-B92BE592C293}" sibTransId="{DB7887DD-4F79-4172-9498-CB673491B59B}"/>
    <dgm:cxn modelId="{D10604C8-9D03-47C2-A15F-E384948960D9}" srcId="{6BF361DE-F949-4ECD-80A3-DF280CBB2022}" destId="{8B05AA08-5E44-42B8-8E0B-D51BE094CA34}" srcOrd="9" destOrd="0" parTransId="{F1046C71-3D67-45B7-8962-95F49AFD3FC6}" sibTransId="{CC92CA65-C789-4A88-8698-565E6B78B31B}"/>
    <dgm:cxn modelId="{0326BCD9-32E3-4B97-A3CA-483645C7CA38}" type="presOf" srcId="{6BF361DE-F949-4ECD-80A3-DF280CBB2022}" destId="{882249B7-FB2B-4A65-8115-6574DDAC9B6D}" srcOrd="0" destOrd="0" presId="urn:microsoft.com/office/officeart/2005/8/layout/default"/>
    <dgm:cxn modelId="{52F5B2E5-8803-4187-A712-1E0DFD7F5CBE}" type="presOf" srcId="{7680C68B-6473-4D0B-87B1-59E661598BC4}" destId="{BC6E6E34-1E9C-450F-9B01-5639BD2B5927}" srcOrd="0" destOrd="0" presId="urn:microsoft.com/office/officeart/2005/8/layout/default"/>
    <dgm:cxn modelId="{03F6FC2D-C3EC-4CEB-8A3B-179AE81DFEFB}" type="presParOf" srcId="{882249B7-FB2B-4A65-8115-6574DDAC9B6D}" destId="{67B1418C-F7CB-41AE-807D-71C888F36C43}" srcOrd="0" destOrd="0" presId="urn:microsoft.com/office/officeart/2005/8/layout/default"/>
    <dgm:cxn modelId="{0E9E24A0-02E3-451F-8031-928FD849947F}" type="presParOf" srcId="{882249B7-FB2B-4A65-8115-6574DDAC9B6D}" destId="{C943627F-57E5-4D24-BACE-6773A44CB45F}" srcOrd="1" destOrd="0" presId="urn:microsoft.com/office/officeart/2005/8/layout/default"/>
    <dgm:cxn modelId="{7A04A1B7-83CE-45F0-A291-8CFBCACA337A}" type="presParOf" srcId="{882249B7-FB2B-4A65-8115-6574DDAC9B6D}" destId="{33FDB39E-9E87-4100-823A-EC60E2082B9C}" srcOrd="2" destOrd="0" presId="urn:microsoft.com/office/officeart/2005/8/layout/default"/>
    <dgm:cxn modelId="{1EE674BB-4A42-4451-8385-53550965029D}" type="presParOf" srcId="{882249B7-FB2B-4A65-8115-6574DDAC9B6D}" destId="{7E3D57C9-E0A2-4878-9289-518219323F99}" srcOrd="3" destOrd="0" presId="urn:microsoft.com/office/officeart/2005/8/layout/default"/>
    <dgm:cxn modelId="{13218DBD-35E4-41F0-9B33-E4883EB21039}" type="presParOf" srcId="{882249B7-FB2B-4A65-8115-6574DDAC9B6D}" destId="{A8A72795-7296-4DC2-A73F-365768376C94}" srcOrd="4" destOrd="0" presId="urn:microsoft.com/office/officeart/2005/8/layout/default"/>
    <dgm:cxn modelId="{AFCB90F3-72D1-479A-8DAA-85E1C37B30B1}" type="presParOf" srcId="{882249B7-FB2B-4A65-8115-6574DDAC9B6D}" destId="{697D2E2A-EB2F-4A84-BFC2-31EEF573AA5E}" srcOrd="5" destOrd="0" presId="urn:microsoft.com/office/officeart/2005/8/layout/default"/>
    <dgm:cxn modelId="{8ECF4A8D-00A1-4A99-9A4C-41D092B7CC43}" type="presParOf" srcId="{882249B7-FB2B-4A65-8115-6574DDAC9B6D}" destId="{7EE93437-8371-4CD3-99C2-ACC244524951}" srcOrd="6" destOrd="0" presId="urn:microsoft.com/office/officeart/2005/8/layout/default"/>
    <dgm:cxn modelId="{0C118432-B3C2-477C-BF79-C9879AA46035}" type="presParOf" srcId="{882249B7-FB2B-4A65-8115-6574DDAC9B6D}" destId="{4A873CC7-80B5-4566-BBB0-2C4887FC1F84}" srcOrd="7" destOrd="0" presId="urn:microsoft.com/office/officeart/2005/8/layout/default"/>
    <dgm:cxn modelId="{06F60645-3BE7-492C-B2AF-5767422B33FE}" type="presParOf" srcId="{882249B7-FB2B-4A65-8115-6574DDAC9B6D}" destId="{4DE41EAA-D514-4E4F-83A5-9EDD733A91C0}" srcOrd="8" destOrd="0" presId="urn:microsoft.com/office/officeart/2005/8/layout/default"/>
    <dgm:cxn modelId="{681CF5AC-288B-4573-AE08-BE41FE201AFE}" type="presParOf" srcId="{882249B7-FB2B-4A65-8115-6574DDAC9B6D}" destId="{7E810A14-A4E3-4A04-8290-249209CC70F8}" srcOrd="9" destOrd="0" presId="urn:microsoft.com/office/officeart/2005/8/layout/default"/>
    <dgm:cxn modelId="{B801164D-9B73-45B3-B36C-96462CCC8344}" type="presParOf" srcId="{882249B7-FB2B-4A65-8115-6574DDAC9B6D}" destId="{BC6E6E34-1E9C-450F-9B01-5639BD2B5927}" srcOrd="10" destOrd="0" presId="urn:microsoft.com/office/officeart/2005/8/layout/default"/>
    <dgm:cxn modelId="{9DFBC0E9-7445-493A-8F2C-9C80998E4EAF}" type="presParOf" srcId="{882249B7-FB2B-4A65-8115-6574DDAC9B6D}" destId="{7EE3D22D-6064-4267-A0A2-18B5E8161CA7}" srcOrd="11" destOrd="0" presId="urn:microsoft.com/office/officeart/2005/8/layout/default"/>
    <dgm:cxn modelId="{231CDEB3-AB14-4CCA-93BC-49C91E873219}" type="presParOf" srcId="{882249B7-FB2B-4A65-8115-6574DDAC9B6D}" destId="{6C9788DA-74EC-4E53-B543-0A9051B4DFEF}" srcOrd="12" destOrd="0" presId="urn:microsoft.com/office/officeart/2005/8/layout/default"/>
    <dgm:cxn modelId="{C01514BA-A312-451F-8C25-B87FF3F3A254}" type="presParOf" srcId="{882249B7-FB2B-4A65-8115-6574DDAC9B6D}" destId="{C567C8D8-A64B-4AF3-AFCC-AE33E0E10625}" srcOrd="13" destOrd="0" presId="urn:microsoft.com/office/officeart/2005/8/layout/default"/>
    <dgm:cxn modelId="{3BE80EC6-0586-4CB8-BF25-873E78B31FE5}" type="presParOf" srcId="{882249B7-FB2B-4A65-8115-6574DDAC9B6D}" destId="{CBDDE76D-BDF2-4439-8ADF-29D02BDF0379}" srcOrd="14" destOrd="0" presId="urn:microsoft.com/office/officeart/2005/8/layout/default"/>
    <dgm:cxn modelId="{BB3EBAD7-B09A-4F80-8BAC-1869476F46FD}" type="presParOf" srcId="{882249B7-FB2B-4A65-8115-6574DDAC9B6D}" destId="{D1903B11-4916-4D1B-A714-9F0A41C3FA48}" srcOrd="15" destOrd="0" presId="urn:microsoft.com/office/officeart/2005/8/layout/default"/>
    <dgm:cxn modelId="{80DD5ED7-1552-488C-96B7-710095E40FB3}" type="presParOf" srcId="{882249B7-FB2B-4A65-8115-6574DDAC9B6D}" destId="{3804DF35-569F-4007-8C45-D7AA2BC7DFA2}" srcOrd="16" destOrd="0" presId="urn:microsoft.com/office/officeart/2005/8/layout/default"/>
    <dgm:cxn modelId="{74481BD4-982B-46C2-B7C6-D3CFA4C89061}" type="presParOf" srcId="{882249B7-FB2B-4A65-8115-6574DDAC9B6D}" destId="{EE97CF50-1AB0-4487-A6BB-2DBEACA23CBC}" srcOrd="17" destOrd="0" presId="urn:microsoft.com/office/officeart/2005/8/layout/default"/>
    <dgm:cxn modelId="{3ACB1B65-7A02-407F-A319-E480D556D4BC}" type="presParOf" srcId="{882249B7-FB2B-4A65-8115-6574DDAC9B6D}" destId="{16DE85ED-593A-424F-A085-7565E9A83CF2}" srcOrd="18" destOrd="0" presId="urn:microsoft.com/office/officeart/2005/8/layout/default"/>
    <dgm:cxn modelId="{4D4F0669-FBE2-40C5-9D55-6551E51EE3A4}" type="presParOf" srcId="{882249B7-FB2B-4A65-8115-6574DDAC9B6D}" destId="{16307132-6628-4A54-8B39-5A34D45AF1E6}" srcOrd="19" destOrd="0" presId="urn:microsoft.com/office/officeart/2005/8/layout/default"/>
    <dgm:cxn modelId="{06271EEB-B4F2-4299-8B8F-96C3BBAA5A6F}" type="presParOf" srcId="{882249B7-FB2B-4A65-8115-6574DDAC9B6D}" destId="{E0522193-3399-4D67-A007-D60776E3C824}" srcOrd="20" destOrd="0" presId="urn:microsoft.com/office/officeart/2005/8/layout/default"/>
    <dgm:cxn modelId="{CCA70A76-3B51-4FE3-BAEE-BCD14E29BEF4}" type="presParOf" srcId="{882249B7-FB2B-4A65-8115-6574DDAC9B6D}" destId="{12AF9EF1-59ED-47B5-950D-F003F587AA70}" srcOrd="21" destOrd="0" presId="urn:microsoft.com/office/officeart/2005/8/layout/default"/>
    <dgm:cxn modelId="{CB2EB2F7-193A-48D4-B712-B8BA057461E2}" type="presParOf" srcId="{882249B7-FB2B-4A65-8115-6574DDAC9B6D}" destId="{AA36BE2D-C9E1-485B-991F-6B0296DB5C3F}" srcOrd="2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2F66B4C-EC78-4B02-B5B7-14ABB8E7472F}"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31F21704-F052-48FF-BBB6-D335D0036107}">
      <dgm:prSet/>
      <dgm:spPr/>
      <dgm:t>
        <a:bodyPr/>
        <a:lstStyle/>
        <a:p>
          <a:r>
            <a:rPr lang="en-GB" dirty="0"/>
            <a:t>Robert is in your register class. You have noticed he is starting to avoid his friends and sits alone at break times. He confides in you that he is worrying about being unable to cope with daily things like school, friendships and being in groups or social situations.  </a:t>
          </a:r>
          <a:endParaRPr lang="en-US" dirty="0"/>
        </a:p>
      </dgm:t>
    </dgm:pt>
    <dgm:pt modelId="{5E27188C-7E62-4613-A52B-BD63EF0FE685}" type="parTrans" cxnId="{219BB5C4-A710-4AC6-82FD-D569620DD160}">
      <dgm:prSet/>
      <dgm:spPr/>
      <dgm:t>
        <a:bodyPr/>
        <a:lstStyle/>
        <a:p>
          <a:endParaRPr lang="en-US"/>
        </a:p>
      </dgm:t>
    </dgm:pt>
    <dgm:pt modelId="{8FBF20EF-4D08-4ACD-BFBA-1F76E359BFDF}" type="sibTrans" cxnId="{219BB5C4-A710-4AC6-82FD-D569620DD160}">
      <dgm:prSet/>
      <dgm:spPr/>
      <dgm:t>
        <a:bodyPr/>
        <a:lstStyle/>
        <a:p>
          <a:endParaRPr lang="en-US"/>
        </a:p>
      </dgm:t>
    </dgm:pt>
    <dgm:pt modelId="{0366D8F8-BA4D-4DEF-802E-1DCCFF2D50A5}">
      <dgm:prSet/>
      <dgm:spPr/>
      <dgm:t>
        <a:bodyPr/>
        <a:lstStyle/>
        <a:p>
          <a:r>
            <a:rPr lang="en-GB"/>
            <a:t>Heather is 14 and you notice she is acting differently lately. She used to be outgoing and popular. Now she is quick to get angry and upset and has been storming out of classes. She has let her school work suffer but says she doesn’t care. </a:t>
          </a:r>
          <a:endParaRPr lang="en-GB" dirty="0"/>
        </a:p>
      </dgm:t>
    </dgm:pt>
    <dgm:pt modelId="{67E29F9C-84FD-41EC-BFB3-699E7EE30194}" type="parTrans" cxnId="{28832B5F-FE09-4840-973A-D9B1900E6C86}">
      <dgm:prSet/>
      <dgm:spPr/>
      <dgm:t>
        <a:bodyPr/>
        <a:lstStyle/>
        <a:p>
          <a:endParaRPr lang="en-GB"/>
        </a:p>
      </dgm:t>
    </dgm:pt>
    <dgm:pt modelId="{9C039D56-D238-45DC-BFCC-B1F12DA785EA}" type="sibTrans" cxnId="{28832B5F-FE09-4840-973A-D9B1900E6C86}">
      <dgm:prSet/>
      <dgm:spPr/>
      <dgm:t>
        <a:bodyPr/>
        <a:lstStyle/>
        <a:p>
          <a:endParaRPr lang="en-GB"/>
        </a:p>
      </dgm:t>
    </dgm:pt>
    <dgm:pt modelId="{3ABB21CA-FCDF-4383-A155-6CF26953CF78}" type="pres">
      <dgm:prSet presAssocID="{22F66B4C-EC78-4B02-B5B7-14ABB8E7472F}" presName="linear" presStyleCnt="0">
        <dgm:presLayoutVars>
          <dgm:animLvl val="lvl"/>
          <dgm:resizeHandles val="exact"/>
        </dgm:presLayoutVars>
      </dgm:prSet>
      <dgm:spPr/>
    </dgm:pt>
    <dgm:pt modelId="{D9F50A1D-6CF3-4EFB-971C-91BB0FC2B1CE}" type="pres">
      <dgm:prSet presAssocID="{31F21704-F052-48FF-BBB6-D335D0036107}" presName="parentText" presStyleLbl="node1" presStyleIdx="0" presStyleCnt="2">
        <dgm:presLayoutVars>
          <dgm:chMax val="0"/>
          <dgm:bulletEnabled val="1"/>
        </dgm:presLayoutVars>
      </dgm:prSet>
      <dgm:spPr/>
    </dgm:pt>
    <dgm:pt modelId="{296F6A80-E393-4C52-83B6-9165338BD1B9}" type="pres">
      <dgm:prSet presAssocID="{8FBF20EF-4D08-4ACD-BFBA-1F76E359BFDF}" presName="spacer" presStyleCnt="0"/>
      <dgm:spPr/>
    </dgm:pt>
    <dgm:pt modelId="{46673E37-8838-43B5-8BA5-D43C87C30300}" type="pres">
      <dgm:prSet presAssocID="{0366D8F8-BA4D-4DEF-802E-1DCCFF2D50A5}" presName="parentText" presStyleLbl="node1" presStyleIdx="1" presStyleCnt="2">
        <dgm:presLayoutVars>
          <dgm:chMax val="0"/>
          <dgm:bulletEnabled val="1"/>
        </dgm:presLayoutVars>
      </dgm:prSet>
      <dgm:spPr/>
    </dgm:pt>
  </dgm:ptLst>
  <dgm:cxnLst>
    <dgm:cxn modelId="{3F536A2D-AA34-42F7-AAA0-2EA6692EC974}" type="presOf" srcId="{31F21704-F052-48FF-BBB6-D335D0036107}" destId="{D9F50A1D-6CF3-4EFB-971C-91BB0FC2B1CE}" srcOrd="0" destOrd="0" presId="urn:microsoft.com/office/officeart/2005/8/layout/vList2"/>
    <dgm:cxn modelId="{28832B5F-FE09-4840-973A-D9B1900E6C86}" srcId="{22F66B4C-EC78-4B02-B5B7-14ABB8E7472F}" destId="{0366D8F8-BA4D-4DEF-802E-1DCCFF2D50A5}" srcOrd="1" destOrd="0" parTransId="{67E29F9C-84FD-41EC-BFB3-699E7EE30194}" sibTransId="{9C039D56-D238-45DC-BFCC-B1F12DA785EA}"/>
    <dgm:cxn modelId="{2F22A061-281B-44F2-88BF-734764AC251D}" type="presOf" srcId="{0366D8F8-BA4D-4DEF-802E-1DCCFF2D50A5}" destId="{46673E37-8838-43B5-8BA5-D43C87C30300}" srcOrd="0" destOrd="0" presId="urn:microsoft.com/office/officeart/2005/8/layout/vList2"/>
    <dgm:cxn modelId="{E8C527B0-ED99-4115-9239-F2B09567F655}" type="presOf" srcId="{22F66B4C-EC78-4B02-B5B7-14ABB8E7472F}" destId="{3ABB21CA-FCDF-4383-A155-6CF26953CF78}" srcOrd="0" destOrd="0" presId="urn:microsoft.com/office/officeart/2005/8/layout/vList2"/>
    <dgm:cxn modelId="{219BB5C4-A710-4AC6-82FD-D569620DD160}" srcId="{22F66B4C-EC78-4B02-B5B7-14ABB8E7472F}" destId="{31F21704-F052-48FF-BBB6-D335D0036107}" srcOrd="0" destOrd="0" parTransId="{5E27188C-7E62-4613-A52B-BD63EF0FE685}" sibTransId="{8FBF20EF-4D08-4ACD-BFBA-1F76E359BFDF}"/>
    <dgm:cxn modelId="{9A9DFD46-6687-4A51-BA87-89B90014342F}" type="presParOf" srcId="{3ABB21CA-FCDF-4383-A155-6CF26953CF78}" destId="{D9F50A1D-6CF3-4EFB-971C-91BB0FC2B1CE}" srcOrd="0" destOrd="0" presId="urn:microsoft.com/office/officeart/2005/8/layout/vList2"/>
    <dgm:cxn modelId="{AA0C31D9-63AE-49C3-8C28-6C1B2E609FBA}" type="presParOf" srcId="{3ABB21CA-FCDF-4383-A155-6CF26953CF78}" destId="{296F6A80-E393-4C52-83B6-9165338BD1B9}" srcOrd="1" destOrd="0" presId="urn:microsoft.com/office/officeart/2005/8/layout/vList2"/>
    <dgm:cxn modelId="{524030C7-4ADC-4F0B-A22B-6CA879F2F4C6}" type="presParOf" srcId="{3ABB21CA-FCDF-4383-A155-6CF26953CF78}" destId="{46673E37-8838-43B5-8BA5-D43C87C30300}"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82990EB-B5B8-4923-8495-B0455D407C63}"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80240B69-ACC6-419D-BC3C-DB7DCA565824}">
      <dgm:prSet/>
      <dgm:spPr/>
      <dgm:t>
        <a:bodyPr/>
        <a:lstStyle/>
        <a:p>
          <a:r>
            <a:rPr lang="en-GB"/>
            <a:t>You may find the following slides useful when thinking about how you might support children and young people in your school/class.</a:t>
          </a:r>
          <a:endParaRPr lang="en-US"/>
        </a:p>
      </dgm:t>
    </dgm:pt>
    <dgm:pt modelId="{58689866-DCAB-4E3D-A94F-A9079DB603D7}" type="parTrans" cxnId="{F84D142F-4C1F-4D8E-981C-AB50B8A82C0E}">
      <dgm:prSet/>
      <dgm:spPr/>
      <dgm:t>
        <a:bodyPr/>
        <a:lstStyle/>
        <a:p>
          <a:endParaRPr lang="en-US"/>
        </a:p>
      </dgm:t>
    </dgm:pt>
    <dgm:pt modelId="{992F9899-288F-42F0-A159-E67F84258172}" type="sibTrans" cxnId="{F84D142F-4C1F-4D8E-981C-AB50B8A82C0E}">
      <dgm:prSet/>
      <dgm:spPr/>
      <dgm:t>
        <a:bodyPr/>
        <a:lstStyle/>
        <a:p>
          <a:endParaRPr lang="en-US"/>
        </a:p>
      </dgm:t>
    </dgm:pt>
    <dgm:pt modelId="{E86A4693-10DA-4F26-A625-FBCA378FBE99}">
      <dgm:prSet/>
      <dgm:spPr/>
      <dgm:t>
        <a:bodyPr/>
        <a:lstStyle/>
        <a:p>
          <a:r>
            <a:rPr lang="en-GB"/>
            <a:t>The poster can be displayed in communal areas around the school. The video can be shown as part of PSE</a:t>
          </a:r>
          <a:endParaRPr lang="en-US"/>
        </a:p>
      </dgm:t>
    </dgm:pt>
    <dgm:pt modelId="{31EC6102-5B84-4884-8EDE-DF0AA3117019}" type="parTrans" cxnId="{DEED9CBD-34E5-4159-87DF-1517289FA25B}">
      <dgm:prSet/>
      <dgm:spPr/>
      <dgm:t>
        <a:bodyPr/>
        <a:lstStyle/>
        <a:p>
          <a:endParaRPr lang="en-US"/>
        </a:p>
      </dgm:t>
    </dgm:pt>
    <dgm:pt modelId="{F5EA16D2-7469-4232-A57F-4662F7EA9BE8}" type="sibTrans" cxnId="{DEED9CBD-34E5-4159-87DF-1517289FA25B}">
      <dgm:prSet/>
      <dgm:spPr/>
      <dgm:t>
        <a:bodyPr/>
        <a:lstStyle/>
        <a:p>
          <a:endParaRPr lang="en-US"/>
        </a:p>
      </dgm:t>
    </dgm:pt>
    <dgm:pt modelId="{88AF7995-DAB9-47FD-91AD-5C45E48E9706}" type="pres">
      <dgm:prSet presAssocID="{E82990EB-B5B8-4923-8495-B0455D407C63}" presName="linear" presStyleCnt="0">
        <dgm:presLayoutVars>
          <dgm:animLvl val="lvl"/>
          <dgm:resizeHandles val="exact"/>
        </dgm:presLayoutVars>
      </dgm:prSet>
      <dgm:spPr/>
    </dgm:pt>
    <dgm:pt modelId="{D7ADC44A-30C1-4062-AFA8-0B00FB4DE45C}" type="pres">
      <dgm:prSet presAssocID="{80240B69-ACC6-419D-BC3C-DB7DCA565824}" presName="parentText" presStyleLbl="node1" presStyleIdx="0" presStyleCnt="2">
        <dgm:presLayoutVars>
          <dgm:chMax val="0"/>
          <dgm:bulletEnabled val="1"/>
        </dgm:presLayoutVars>
      </dgm:prSet>
      <dgm:spPr/>
    </dgm:pt>
    <dgm:pt modelId="{6CD2890F-E71A-4D87-9C78-301F9354867D}" type="pres">
      <dgm:prSet presAssocID="{992F9899-288F-42F0-A159-E67F84258172}" presName="spacer" presStyleCnt="0"/>
      <dgm:spPr/>
    </dgm:pt>
    <dgm:pt modelId="{16103BA0-6A22-4E94-9BE8-EFA8C4966F60}" type="pres">
      <dgm:prSet presAssocID="{E86A4693-10DA-4F26-A625-FBCA378FBE99}" presName="parentText" presStyleLbl="node1" presStyleIdx="1" presStyleCnt="2">
        <dgm:presLayoutVars>
          <dgm:chMax val="0"/>
          <dgm:bulletEnabled val="1"/>
        </dgm:presLayoutVars>
      </dgm:prSet>
      <dgm:spPr/>
    </dgm:pt>
  </dgm:ptLst>
  <dgm:cxnLst>
    <dgm:cxn modelId="{F84D142F-4C1F-4D8E-981C-AB50B8A82C0E}" srcId="{E82990EB-B5B8-4923-8495-B0455D407C63}" destId="{80240B69-ACC6-419D-BC3C-DB7DCA565824}" srcOrd="0" destOrd="0" parTransId="{58689866-DCAB-4E3D-A94F-A9079DB603D7}" sibTransId="{992F9899-288F-42F0-A159-E67F84258172}"/>
    <dgm:cxn modelId="{9650308D-D29F-4DDE-9E8D-B60D1D23C6F4}" type="presOf" srcId="{E86A4693-10DA-4F26-A625-FBCA378FBE99}" destId="{16103BA0-6A22-4E94-9BE8-EFA8C4966F60}" srcOrd="0" destOrd="0" presId="urn:microsoft.com/office/officeart/2005/8/layout/vList2"/>
    <dgm:cxn modelId="{D6F930BD-0EA8-4ECC-BF5B-7B63AFBF8752}" type="presOf" srcId="{E82990EB-B5B8-4923-8495-B0455D407C63}" destId="{88AF7995-DAB9-47FD-91AD-5C45E48E9706}" srcOrd="0" destOrd="0" presId="urn:microsoft.com/office/officeart/2005/8/layout/vList2"/>
    <dgm:cxn modelId="{DEED9CBD-34E5-4159-87DF-1517289FA25B}" srcId="{E82990EB-B5B8-4923-8495-B0455D407C63}" destId="{E86A4693-10DA-4F26-A625-FBCA378FBE99}" srcOrd="1" destOrd="0" parTransId="{31EC6102-5B84-4884-8EDE-DF0AA3117019}" sibTransId="{F5EA16D2-7469-4232-A57F-4662F7EA9BE8}"/>
    <dgm:cxn modelId="{D79376BE-1E06-4722-89C8-CEDAFDACF6E8}" type="presOf" srcId="{80240B69-ACC6-419D-BC3C-DB7DCA565824}" destId="{D7ADC44A-30C1-4062-AFA8-0B00FB4DE45C}" srcOrd="0" destOrd="0" presId="urn:microsoft.com/office/officeart/2005/8/layout/vList2"/>
    <dgm:cxn modelId="{B3FCAF65-08D0-468D-9C3D-EBCCFD153381}" type="presParOf" srcId="{88AF7995-DAB9-47FD-91AD-5C45E48E9706}" destId="{D7ADC44A-30C1-4062-AFA8-0B00FB4DE45C}" srcOrd="0" destOrd="0" presId="urn:microsoft.com/office/officeart/2005/8/layout/vList2"/>
    <dgm:cxn modelId="{EA646EC2-9D82-46A9-89FD-61517CA77910}" type="presParOf" srcId="{88AF7995-DAB9-47FD-91AD-5C45E48E9706}" destId="{6CD2890F-E71A-4D87-9C78-301F9354867D}" srcOrd="1" destOrd="0" presId="urn:microsoft.com/office/officeart/2005/8/layout/vList2"/>
    <dgm:cxn modelId="{E688AB75-4537-4B30-88DE-ED467E89F21B}" type="presParOf" srcId="{88AF7995-DAB9-47FD-91AD-5C45E48E9706}" destId="{16103BA0-6A22-4E94-9BE8-EFA8C4966F60}"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FA4BAA9-4966-4962-AE4A-4DCF9EBA2176}"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6C6A8E9F-C01F-488E-88B0-AF0B8040732C}">
      <dgm:prSet/>
      <dgm:spPr/>
      <dgm:t>
        <a:bodyPr/>
        <a:lstStyle/>
        <a:p>
          <a:r>
            <a:rPr lang="en-GB"/>
            <a:t>How might you use the suggested resources in your setting? </a:t>
          </a:r>
          <a:endParaRPr lang="en-US"/>
        </a:p>
      </dgm:t>
    </dgm:pt>
    <dgm:pt modelId="{6CCEB617-F1E5-4876-A355-8C83B19CB26D}" type="parTrans" cxnId="{B88CB6FE-058C-4054-90BD-CFDC2B45F43C}">
      <dgm:prSet/>
      <dgm:spPr/>
      <dgm:t>
        <a:bodyPr/>
        <a:lstStyle/>
        <a:p>
          <a:endParaRPr lang="en-US"/>
        </a:p>
      </dgm:t>
    </dgm:pt>
    <dgm:pt modelId="{E4973FEF-56C9-4AE1-BD95-22C410471BF2}" type="sibTrans" cxnId="{B88CB6FE-058C-4054-90BD-CFDC2B45F43C}">
      <dgm:prSet/>
      <dgm:spPr/>
      <dgm:t>
        <a:bodyPr/>
        <a:lstStyle/>
        <a:p>
          <a:endParaRPr lang="en-US"/>
        </a:p>
      </dgm:t>
    </dgm:pt>
    <dgm:pt modelId="{AACBF193-858D-469C-B261-88E8AC9ED35D}">
      <dgm:prSet/>
      <dgm:spPr/>
      <dgm:t>
        <a:bodyPr/>
        <a:lstStyle/>
        <a:p>
          <a:r>
            <a:rPr lang="en-GB"/>
            <a:t>How might you use the PowerPoint and accompanying workbook with staff teams? </a:t>
          </a:r>
          <a:endParaRPr lang="en-US"/>
        </a:p>
      </dgm:t>
    </dgm:pt>
    <dgm:pt modelId="{BF95B8EA-977C-43BA-935B-A2EE58257872}" type="parTrans" cxnId="{6F2711AC-8714-419D-A5BE-2466529252EC}">
      <dgm:prSet/>
      <dgm:spPr/>
      <dgm:t>
        <a:bodyPr/>
        <a:lstStyle/>
        <a:p>
          <a:endParaRPr lang="en-US"/>
        </a:p>
      </dgm:t>
    </dgm:pt>
    <dgm:pt modelId="{8219CA0E-3641-4E22-A7E9-E95A0F8434CC}" type="sibTrans" cxnId="{6F2711AC-8714-419D-A5BE-2466529252EC}">
      <dgm:prSet/>
      <dgm:spPr/>
      <dgm:t>
        <a:bodyPr/>
        <a:lstStyle/>
        <a:p>
          <a:endParaRPr lang="en-US"/>
        </a:p>
      </dgm:t>
    </dgm:pt>
    <dgm:pt modelId="{E334191F-8937-4E5B-93A1-CC62D369AC62}">
      <dgm:prSet/>
      <dgm:spPr/>
      <dgm:t>
        <a:bodyPr/>
        <a:lstStyle/>
        <a:p>
          <a:r>
            <a:rPr lang="en-GB"/>
            <a:t>How will you involve parents? </a:t>
          </a:r>
          <a:endParaRPr lang="en-US"/>
        </a:p>
      </dgm:t>
    </dgm:pt>
    <dgm:pt modelId="{3985603D-0159-409D-8FF3-2098CC39C63D}" type="parTrans" cxnId="{E78CFBA2-8D54-41F2-B95D-CD152487F226}">
      <dgm:prSet/>
      <dgm:spPr/>
      <dgm:t>
        <a:bodyPr/>
        <a:lstStyle/>
        <a:p>
          <a:endParaRPr lang="en-US"/>
        </a:p>
      </dgm:t>
    </dgm:pt>
    <dgm:pt modelId="{9BCEABF6-788B-44B3-B020-C17A1151AF5D}" type="sibTrans" cxnId="{E78CFBA2-8D54-41F2-B95D-CD152487F226}">
      <dgm:prSet/>
      <dgm:spPr/>
      <dgm:t>
        <a:bodyPr/>
        <a:lstStyle/>
        <a:p>
          <a:endParaRPr lang="en-US"/>
        </a:p>
      </dgm:t>
    </dgm:pt>
    <dgm:pt modelId="{D78D41F3-C934-40C7-8A5F-4ED7712ADAA9}" type="pres">
      <dgm:prSet presAssocID="{DFA4BAA9-4966-4962-AE4A-4DCF9EBA2176}" presName="vert0" presStyleCnt="0">
        <dgm:presLayoutVars>
          <dgm:dir/>
          <dgm:animOne val="branch"/>
          <dgm:animLvl val="lvl"/>
        </dgm:presLayoutVars>
      </dgm:prSet>
      <dgm:spPr/>
    </dgm:pt>
    <dgm:pt modelId="{52B562F1-D750-430A-A292-017AB7719ED3}" type="pres">
      <dgm:prSet presAssocID="{6C6A8E9F-C01F-488E-88B0-AF0B8040732C}" presName="thickLine" presStyleLbl="alignNode1" presStyleIdx="0" presStyleCnt="3"/>
      <dgm:spPr/>
    </dgm:pt>
    <dgm:pt modelId="{42B13A08-35BE-4932-B1F2-C653F3F04760}" type="pres">
      <dgm:prSet presAssocID="{6C6A8E9F-C01F-488E-88B0-AF0B8040732C}" presName="horz1" presStyleCnt="0"/>
      <dgm:spPr/>
    </dgm:pt>
    <dgm:pt modelId="{17DA7A07-D587-42AD-82CF-D3D348604CA8}" type="pres">
      <dgm:prSet presAssocID="{6C6A8E9F-C01F-488E-88B0-AF0B8040732C}" presName="tx1" presStyleLbl="revTx" presStyleIdx="0" presStyleCnt="3"/>
      <dgm:spPr/>
    </dgm:pt>
    <dgm:pt modelId="{1E575B1D-FBAD-44A0-BD86-55B1E4DB9DFA}" type="pres">
      <dgm:prSet presAssocID="{6C6A8E9F-C01F-488E-88B0-AF0B8040732C}" presName="vert1" presStyleCnt="0"/>
      <dgm:spPr/>
    </dgm:pt>
    <dgm:pt modelId="{A4267DB1-9ED5-4467-9676-5B9E2B2147B2}" type="pres">
      <dgm:prSet presAssocID="{AACBF193-858D-469C-B261-88E8AC9ED35D}" presName="thickLine" presStyleLbl="alignNode1" presStyleIdx="1" presStyleCnt="3"/>
      <dgm:spPr/>
    </dgm:pt>
    <dgm:pt modelId="{CA73E19E-33FC-4996-BA5D-2EECCA06A45E}" type="pres">
      <dgm:prSet presAssocID="{AACBF193-858D-469C-B261-88E8AC9ED35D}" presName="horz1" presStyleCnt="0"/>
      <dgm:spPr/>
    </dgm:pt>
    <dgm:pt modelId="{9D4233BD-69DC-4D74-B568-C69CCF08D9A2}" type="pres">
      <dgm:prSet presAssocID="{AACBF193-858D-469C-B261-88E8AC9ED35D}" presName="tx1" presStyleLbl="revTx" presStyleIdx="1" presStyleCnt="3"/>
      <dgm:spPr/>
    </dgm:pt>
    <dgm:pt modelId="{196A0426-D6D8-4A89-B60A-43D574EDB588}" type="pres">
      <dgm:prSet presAssocID="{AACBF193-858D-469C-B261-88E8AC9ED35D}" presName="vert1" presStyleCnt="0"/>
      <dgm:spPr/>
    </dgm:pt>
    <dgm:pt modelId="{7EF92062-6F1A-48A3-A33F-8378C89BA6AB}" type="pres">
      <dgm:prSet presAssocID="{E334191F-8937-4E5B-93A1-CC62D369AC62}" presName="thickLine" presStyleLbl="alignNode1" presStyleIdx="2" presStyleCnt="3"/>
      <dgm:spPr/>
    </dgm:pt>
    <dgm:pt modelId="{82E43B2B-B161-4945-9D05-0B5AB3A85D2A}" type="pres">
      <dgm:prSet presAssocID="{E334191F-8937-4E5B-93A1-CC62D369AC62}" presName="horz1" presStyleCnt="0"/>
      <dgm:spPr/>
    </dgm:pt>
    <dgm:pt modelId="{BF991C6C-D212-40A6-81A7-E473AC0D907B}" type="pres">
      <dgm:prSet presAssocID="{E334191F-8937-4E5B-93A1-CC62D369AC62}" presName="tx1" presStyleLbl="revTx" presStyleIdx="2" presStyleCnt="3"/>
      <dgm:spPr/>
    </dgm:pt>
    <dgm:pt modelId="{3D09C83F-83DE-411F-A5F8-8D8C4F38C85E}" type="pres">
      <dgm:prSet presAssocID="{E334191F-8937-4E5B-93A1-CC62D369AC62}" presName="vert1" presStyleCnt="0"/>
      <dgm:spPr/>
    </dgm:pt>
  </dgm:ptLst>
  <dgm:cxnLst>
    <dgm:cxn modelId="{1C954A13-BD35-4E09-81FD-891FB2D0AAD0}" type="presOf" srcId="{AACBF193-858D-469C-B261-88E8AC9ED35D}" destId="{9D4233BD-69DC-4D74-B568-C69CCF08D9A2}" srcOrd="0" destOrd="0" presId="urn:microsoft.com/office/officeart/2008/layout/LinedList"/>
    <dgm:cxn modelId="{55591F40-F9DE-4AFA-B041-CF8CF00E3B8A}" type="presOf" srcId="{E334191F-8937-4E5B-93A1-CC62D369AC62}" destId="{BF991C6C-D212-40A6-81A7-E473AC0D907B}" srcOrd="0" destOrd="0" presId="urn:microsoft.com/office/officeart/2008/layout/LinedList"/>
    <dgm:cxn modelId="{E78CFBA2-8D54-41F2-B95D-CD152487F226}" srcId="{DFA4BAA9-4966-4962-AE4A-4DCF9EBA2176}" destId="{E334191F-8937-4E5B-93A1-CC62D369AC62}" srcOrd="2" destOrd="0" parTransId="{3985603D-0159-409D-8FF3-2098CC39C63D}" sibTransId="{9BCEABF6-788B-44B3-B020-C17A1151AF5D}"/>
    <dgm:cxn modelId="{6F2711AC-8714-419D-A5BE-2466529252EC}" srcId="{DFA4BAA9-4966-4962-AE4A-4DCF9EBA2176}" destId="{AACBF193-858D-469C-B261-88E8AC9ED35D}" srcOrd="1" destOrd="0" parTransId="{BF95B8EA-977C-43BA-935B-A2EE58257872}" sibTransId="{8219CA0E-3641-4E22-A7E9-E95A0F8434CC}"/>
    <dgm:cxn modelId="{6C6177E7-527C-4265-9C56-5831DF2A5502}" type="presOf" srcId="{DFA4BAA9-4966-4962-AE4A-4DCF9EBA2176}" destId="{D78D41F3-C934-40C7-8A5F-4ED7712ADAA9}" srcOrd="0" destOrd="0" presId="urn:microsoft.com/office/officeart/2008/layout/LinedList"/>
    <dgm:cxn modelId="{05081CFC-5A18-4737-A234-96BF41779F07}" type="presOf" srcId="{6C6A8E9F-C01F-488E-88B0-AF0B8040732C}" destId="{17DA7A07-D587-42AD-82CF-D3D348604CA8}" srcOrd="0" destOrd="0" presId="urn:microsoft.com/office/officeart/2008/layout/LinedList"/>
    <dgm:cxn modelId="{B88CB6FE-058C-4054-90BD-CFDC2B45F43C}" srcId="{DFA4BAA9-4966-4962-AE4A-4DCF9EBA2176}" destId="{6C6A8E9F-C01F-488E-88B0-AF0B8040732C}" srcOrd="0" destOrd="0" parTransId="{6CCEB617-F1E5-4876-A355-8C83B19CB26D}" sibTransId="{E4973FEF-56C9-4AE1-BD95-22C410471BF2}"/>
    <dgm:cxn modelId="{B7FB4434-E08E-4AE5-BA5D-DE677B7F50BC}" type="presParOf" srcId="{D78D41F3-C934-40C7-8A5F-4ED7712ADAA9}" destId="{52B562F1-D750-430A-A292-017AB7719ED3}" srcOrd="0" destOrd="0" presId="urn:microsoft.com/office/officeart/2008/layout/LinedList"/>
    <dgm:cxn modelId="{DB9827CF-84A2-4A73-957A-31166FE810D2}" type="presParOf" srcId="{D78D41F3-C934-40C7-8A5F-4ED7712ADAA9}" destId="{42B13A08-35BE-4932-B1F2-C653F3F04760}" srcOrd="1" destOrd="0" presId="urn:microsoft.com/office/officeart/2008/layout/LinedList"/>
    <dgm:cxn modelId="{D36C9F68-CD21-4927-A15E-2DDECE563BDD}" type="presParOf" srcId="{42B13A08-35BE-4932-B1F2-C653F3F04760}" destId="{17DA7A07-D587-42AD-82CF-D3D348604CA8}" srcOrd="0" destOrd="0" presId="urn:microsoft.com/office/officeart/2008/layout/LinedList"/>
    <dgm:cxn modelId="{364FB01D-B766-42F1-8C8E-06373658C539}" type="presParOf" srcId="{42B13A08-35BE-4932-B1F2-C653F3F04760}" destId="{1E575B1D-FBAD-44A0-BD86-55B1E4DB9DFA}" srcOrd="1" destOrd="0" presId="urn:microsoft.com/office/officeart/2008/layout/LinedList"/>
    <dgm:cxn modelId="{BB27D4EE-6F79-48F2-AA2A-29450BBC2C56}" type="presParOf" srcId="{D78D41F3-C934-40C7-8A5F-4ED7712ADAA9}" destId="{A4267DB1-9ED5-4467-9676-5B9E2B2147B2}" srcOrd="2" destOrd="0" presId="urn:microsoft.com/office/officeart/2008/layout/LinedList"/>
    <dgm:cxn modelId="{414CFDC6-FD6B-46F9-8321-57B9016A4DE4}" type="presParOf" srcId="{D78D41F3-C934-40C7-8A5F-4ED7712ADAA9}" destId="{CA73E19E-33FC-4996-BA5D-2EECCA06A45E}" srcOrd="3" destOrd="0" presId="urn:microsoft.com/office/officeart/2008/layout/LinedList"/>
    <dgm:cxn modelId="{4B1D7D39-DF29-4C11-BE5C-8EF3F93AFD06}" type="presParOf" srcId="{CA73E19E-33FC-4996-BA5D-2EECCA06A45E}" destId="{9D4233BD-69DC-4D74-B568-C69CCF08D9A2}" srcOrd="0" destOrd="0" presId="urn:microsoft.com/office/officeart/2008/layout/LinedList"/>
    <dgm:cxn modelId="{242F4F67-D28E-4719-832F-0E115D5D5D42}" type="presParOf" srcId="{CA73E19E-33FC-4996-BA5D-2EECCA06A45E}" destId="{196A0426-D6D8-4A89-B60A-43D574EDB588}" srcOrd="1" destOrd="0" presId="urn:microsoft.com/office/officeart/2008/layout/LinedList"/>
    <dgm:cxn modelId="{B605128E-FB1D-4975-904B-34381260E08A}" type="presParOf" srcId="{D78D41F3-C934-40C7-8A5F-4ED7712ADAA9}" destId="{7EF92062-6F1A-48A3-A33F-8378C89BA6AB}" srcOrd="4" destOrd="0" presId="urn:microsoft.com/office/officeart/2008/layout/LinedList"/>
    <dgm:cxn modelId="{A4F8C460-1100-4A30-B22E-E1BAE5757AB6}" type="presParOf" srcId="{D78D41F3-C934-40C7-8A5F-4ED7712ADAA9}" destId="{82E43B2B-B161-4945-9D05-0B5AB3A85D2A}" srcOrd="5" destOrd="0" presId="urn:microsoft.com/office/officeart/2008/layout/LinedList"/>
    <dgm:cxn modelId="{3A342543-5A8D-464C-BB95-3827DC7A25F8}" type="presParOf" srcId="{82E43B2B-B161-4945-9D05-0B5AB3A85D2A}" destId="{BF991C6C-D212-40A6-81A7-E473AC0D907B}" srcOrd="0" destOrd="0" presId="urn:microsoft.com/office/officeart/2008/layout/LinedList"/>
    <dgm:cxn modelId="{81B62B6C-BD94-4B02-8ACE-8A866B938816}" type="presParOf" srcId="{82E43B2B-B161-4945-9D05-0B5AB3A85D2A}" destId="{3D09C83F-83DE-411F-A5F8-8D8C4F38C85E}"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384069-5CCE-441E-8730-BE2372E927AE}">
      <dsp:nvSpPr>
        <dsp:cNvPr id="0" name=""/>
        <dsp:cNvSpPr/>
      </dsp:nvSpPr>
      <dsp:spPr>
        <a:xfrm>
          <a:off x="307345" y="1546"/>
          <a:ext cx="3222855" cy="193371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GB" sz="3800" kern="1200" dirty="0">
              <a:latin typeface="Century Gothic" panose="020B0502020202020204" pitchFamily="34" charset="0"/>
            </a:rPr>
            <a:t>Whole school approaches </a:t>
          </a:r>
          <a:endParaRPr lang="en-US" sz="3800" kern="1200" dirty="0">
            <a:latin typeface="Century Gothic" panose="020B0502020202020204" pitchFamily="34" charset="0"/>
          </a:endParaRPr>
        </a:p>
      </dsp:txBody>
      <dsp:txXfrm>
        <a:off x="307345" y="1546"/>
        <a:ext cx="3222855" cy="1933713"/>
      </dsp:txXfrm>
    </dsp:sp>
    <dsp:sp modelId="{5DB0C232-AEE2-44C3-BA70-0334B666C4F4}">
      <dsp:nvSpPr>
        <dsp:cNvPr id="0" name=""/>
        <dsp:cNvSpPr/>
      </dsp:nvSpPr>
      <dsp:spPr>
        <a:xfrm>
          <a:off x="3852486" y="1546"/>
          <a:ext cx="3222855" cy="193371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GB" sz="3800" kern="1200"/>
            <a:t>?</a:t>
          </a:r>
          <a:endParaRPr lang="en-US" sz="3800" kern="1200"/>
        </a:p>
      </dsp:txBody>
      <dsp:txXfrm>
        <a:off x="3852486" y="1546"/>
        <a:ext cx="3222855" cy="1933713"/>
      </dsp:txXfrm>
    </dsp:sp>
    <dsp:sp modelId="{CC3FB56E-02E8-4736-81C1-FE97972AAE9A}">
      <dsp:nvSpPr>
        <dsp:cNvPr id="0" name=""/>
        <dsp:cNvSpPr/>
      </dsp:nvSpPr>
      <dsp:spPr>
        <a:xfrm>
          <a:off x="7397627" y="1546"/>
          <a:ext cx="3222855" cy="193371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GB" sz="3800" kern="1200" dirty="0">
              <a:latin typeface="Century Gothic" panose="020B0502020202020204" pitchFamily="34" charset="0"/>
            </a:rPr>
            <a:t>Class and Groupwork Approaches</a:t>
          </a:r>
          <a:endParaRPr lang="en-US" sz="3800" kern="1200" dirty="0">
            <a:latin typeface="Century Gothic" panose="020B0502020202020204" pitchFamily="34" charset="0"/>
          </a:endParaRPr>
        </a:p>
      </dsp:txBody>
      <dsp:txXfrm>
        <a:off x="7397627" y="1546"/>
        <a:ext cx="3222855" cy="1933713"/>
      </dsp:txXfrm>
    </dsp:sp>
    <dsp:sp modelId="{8C1FA126-BDA4-4F79-A10D-14CD0E8228C5}">
      <dsp:nvSpPr>
        <dsp:cNvPr id="0" name=""/>
        <dsp:cNvSpPr/>
      </dsp:nvSpPr>
      <dsp:spPr>
        <a:xfrm>
          <a:off x="307345" y="2257545"/>
          <a:ext cx="3222855" cy="193371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GB" sz="3800" kern="1200"/>
            <a:t>?</a:t>
          </a:r>
          <a:endParaRPr lang="en-US" sz="3800" kern="1200"/>
        </a:p>
      </dsp:txBody>
      <dsp:txXfrm>
        <a:off x="307345" y="2257545"/>
        <a:ext cx="3222855" cy="1933713"/>
      </dsp:txXfrm>
    </dsp:sp>
    <dsp:sp modelId="{E30A7F35-BD9A-4AFD-8BF3-B2BC4CDA307C}">
      <dsp:nvSpPr>
        <dsp:cNvPr id="0" name=""/>
        <dsp:cNvSpPr/>
      </dsp:nvSpPr>
      <dsp:spPr>
        <a:xfrm>
          <a:off x="3852486" y="2257545"/>
          <a:ext cx="3222855" cy="193371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GB" sz="3800" kern="1200" dirty="0">
              <a:latin typeface="Century Gothic" panose="020B0502020202020204" pitchFamily="34" charset="0"/>
            </a:rPr>
            <a:t>Individual Approaches</a:t>
          </a:r>
          <a:endParaRPr lang="en-US" sz="3800" kern="1200" dirty="0">
            <a:latin typeface="Century Gothic" panose="020B0502020202020204" pitchFamily="34" charset="0"/>
          </a:endParaRPr>
        </a:p>
      </dsp:txBody>
      <dsp:txXfrm>
        <a:off x="3852486" y="2257545"/>
        <a:ext cx="3222855" cy="1933713"/>
      </dsp:txXfrm>
    </dsp:sp>
    <dsp:sp modelId="{DC59084D-07B9-46C2-8AB8-58A0248CE866}">
      <dsp:nvSpPr>
        <dsp:cNvPr id="0" name=""/>
        <dsp:cNvSpPr/>
      </dsp:nvSpPr>
      <dsp:spPr>
        <a:xfrm>
          <a:off x="7397627" y="2257545"/>
          <a:ext cx="3222855" cy="193371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GB" sz="3800" kern="1200"/>
            <a:t>?</a:t>
          </a:r>
          <a:endParaRPr lang="en-US" sz="3800" kern="1200"/>
        </a:p>
      </dsp:txBody>
      <dsp:txXfrm>
        <a:off x="7397627" y="2257545"/>
        <a:ext cx="3222855" cy="19337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B1418C-F7CB-41AE-807D-71C888F36C43}">
      <dsp:nvSpPr>
        <dsp:cNvPr id="0" name=""/>
        <dsp:cNvSpPr/>
      </dsp:nvSpPr>
      <dsp:spPr>
        <a:xfrm>
          <a:off x="961120" y="2079"/>
          <a:ext cx="2094322" cy="125659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Let’s Introduce Anxiety Management (LIAM)</a:t>
          </a:r>
          <a:endParaRPr lang="en-US" sz="1600" kern="1200"/>
        </a:p>
      </dsp:txBody>
      <dsp:txXfrm>
        <a:off x="961120" y="2079"/>
        <a:ext cx="2094322" cy="1256593"/>
      </dsp:txXfrm>
    </dsp:sp>
    <dsp:sp modelId="{33FDB39E-9E87-4100-823A-EC60E2082B9C}">
      <dsp:nvSpPr>
        <dsp:cNvPr id="0" name=""/>
        <dsp:cNvSpPr/>
      </dsp:nvSpPr>
      <dsp:spPr>
        <a:xfrm>
          <a:off x="3264875" y="2079"/>
          <a:ext cx="2094322" cy="125659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Exchange Counselling Service</a:t>
          </a:r>
          <a:endParaRPr lang="en-US" sz="1600" kern="1200"/>
        </a:p>
      </dsp:txBody>
      <dsp:txXfrm>
        <a:off x="3264875" y="2079"/>
        <a:ext cx="2094322" cy="1256593"/>
      </dsp:txXfrm>
    </dsp:sp>
    <dsp:sp modelId="{A8A72795-7296-4DC2-A73F-365768376C94}">
      <dsp:nvSpPr>
        <dsp:cNvPr id="0" name=""/>
        <dsp:cNvSpPr/>
      </dsp:nvSpPr>
      <dsp:spPr>
        <a:xfrm>
          <a:off x="5568630" y="2079"/>
          <a:ext cx="2094322" cy="125659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School Counselling service </a:t>
          </a:r>
          <a:endParaRPr lang="en-US" sz="1600" kern="1200"/>
        </a:p>
      </dsp:txBody>
      <dsp:txXfrm>
        <a:off x="5568630" y="2079"/>
        <a:ext cx="2094322" cy="1256593"/>
      </dsp:txXfrm>
    </dsp:sp>
    <dsp:sp modelId="{7EE93437-8371-4CD3-99C2-ACC244524951}">
      <dsp:nvSpPr>
        <dsp:cNvPr id="0" name=""/>
        <dsp:cNvSpPr/>
      </dsp:nvSpPr>
      <dsp:spPr>
        <a:xfrm>
          <a:off x="7872385" y="2079"/>
          <a:ext cx="2094322" cy="125659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Psychological services</a:t>
          </a:r>
          <a:endParaRPr lang="en-US" sz="1600" kern="1200"/>
        </a:p>
      </dsp:txBody>
      <dsp:txXfrm>
        <a:off x="7872385" y="2079"/>
        <a:ext cx="2094322" cy="1256593"/>
      </dsp:txXfrm>
    </dsp:sp>
    <dsp:sp modelId="{4DE41EAA-D514-4E4F-83A5-9EDD733A91C0}">
      <dsp:nvSpPr>
        <dsp:cNvPr id="0" name=""/>
        <dsp:cNvSpPr/>
      </dsp:nvSpPr>
      <dsp:spPr>
        <a:xfrm>
          <a:off x="961120" y="1468105"/>
          <a:ext cx="2094322" cy="125659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Child &amp; Adolescent Mental Health Service (CAMHS) &amp; Community Eating Disorder Service </a:t>
          </a:r>
          <a:endParaRPr lang="en-US" sz="1600" kern="1200"/>
        </a:p>
      </dsp:txBody>
      <dsp:txXfrm>
        <a:off x="961120" y="1468105"/>
        <a:ext cx="2094322" cy="1256593"/>
      </dsp:txXfrm>
    </dsp:sp>
    <dsp:sp modelId="{BC6E6E34-1E9C-450F-9B01-5639BD2B5927}">
      <dsp:nvSpPr>
        <dsp:cNvPr id="0" name=""/>
        <dsp:cNvSpPr/>
      </dsp:nvSpPr>
      <dsp:spPr>
        <a:xfrm>
          <a:off x="3264875" y="1468105"/>
          <a:ext cx="2094322" cy="125659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Promoting Positive Relationships in all schools</a:t>
          </a:r>
          <a:endParaRPr lang="en-US" sz="1600" kern="1200"/>
        </a:p>
      </dsp:txBody>
      <dsp:txXfrm>
        <a:off x="3264875" y="1468105"/>
        <a:ext cx="2094322" cy="1256593"/>
      </dsp:txXfrm>
    </dsp:sp>
    <dsp:sp modelId="{6C9788DA-74EC-4E53-B543-0A9051B4DFEF}">
      <dsp:nvSpPr>
        <dsp:cNvPr id="0" name=""/>
        <dsp:cNvSpPr/>
      </dsp:nvSpPr>
      <dsp:spPr>
        <a:xfrm>
          <a:off x="5568630" y="1468105"/>
          <a:ext cx="2094322" cy="125659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Nurturing North Restorative Approaches </a:t>
          </a:r>
          <a:endParaRPr lang="en-US" sz="1600" kern="1200"/>
        </a:p>
      </dsp:txBody>
      <dsp:txXfrm>
        <a:off x="5568630" y="1468105"/>
        <a:ext cx="2094322" cy="1256593"/>
      </dsp:txXfrm>
    </dsp:sp>
    <dsp:sp modelId="{CBDDE76D-BDF2-4439-8ADF-29D02BDF0379}">
      <dsp:nvSpPr>
        <dsp:cNvPr id="0" name=""/>
        <dsp:cNvSpPr/>
      </dsp:nvSpPr>
      <dsp:spPr>
        <a:xfrm>
          <a:off x="7872385" y="1468105"/>
          <a:ext cx="2094322" cy="125659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Health and Social Care Young Persons Support Team –</a:t>
          </a:r>
          <a:endParaRPr lang="en-US" sz="1600" kern="1200"/>
        </a:p>
      </dsp:txBody>
      <dsp:txXfrm>
        <a:off x="7872385" y="1468105"/>
        <a:ext cx="2094322" cy="1256593"/>
      </dsp:txXfrm>
    </dsp:sp>
    <dsp:sp modelId="{3804DF35-569F-4007-8C45-D7AA2BC7DFA2}">
      <dsp:nvSpPr>
        <dsp:cNvPr id="0" name=""/>
        <dsp:cNvSpPr/>
      </dsp:nvSpPr>
      <dsp:spPr>
        <a:xfrm>
          <a:off x="961120" y="2934131"/>
          <a:ext cx="2094322" cy="125659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Youth Services/Workers resilience </a:t>
          </a:r>
          <a:endParaRPr lang="en-US" sz="1600" kern="1200"/>
        </a:p>
      </dsp:txBody>
      <dsp:txXfrm>
        <a:off x="961120" y="2934131"/>
        <a:ext cx="2094322" cy="1256593"/>
      </dsp:txXfrm>
    </dsp:sp>
    <dsp:sp modelId="{16DE85ED-593A-424F-A085-7565E9A83CF2}">
      <dsp:nvSpPr>
        <dsp:cNvPr id="0" name=""/>
        <dsp:cNvSpPr/>
      </dsp:nvSpPr>
      <dsp:spPr>
        <a:xfrm>
          <a:off x="3264875" y="2934131"/>
          <a:ext cx="2094322" cy="125659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Building on Positive Relationships (BPR) </a:t>
          </a:r>
          <a:endParaRPr lang="en-US" sz="1600" kern="1200"/>
        </a:p>
      </dsp:txBody>
      <dsp:txXfrm>
        <a:off x="3264875" y="2934131"/>
        <a:ext cx="2094322" cy="1256593"/>
      </dsp:txXfrm>
    </dsp:sp>
    <dsp:sp modelId="{E0522193-3399-4D67-A007-D60776E3C824}">
      <dsp:nvSpPr>
        <dsp:cNvPr id="0" name=""/>
        <dsp:cNvSpPr/>
      </dsp:nvSpPr>
      <dsp:spPr>
        <a:xfrm>
          <a:off x="5568630" y="2934131"/>
          <a:ext cx="2094322" cy="125659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Strengths Based Family Support </a:t>
          </a:r>
          <a:endParaRPr lang="en-US" sz="1600" kern="1200"/>
        </a:p>
      </dsp:txBody>
      <dsp:txXfrm>
        <a:off x="5568630" y="2934131"/>
        <a:ext cx="2094322" cy="1256593"/>
      </dsp:txXfrm>
    </dsp:sp>
    <dsp:sp modelId="{AA36BE2D-C9E1-485B-991F-6B0296DB5C3F}">
      <dsp:nvSpPr>
        <dsp:cNvPr id="0" name=""/>
        <dsp:cNvSpPr/>
      </dsp:nvSpPr>
      <dsp:spPr>
        <a:xfrm>
          <a:off x="7872385" y="2934131"/>
          <a:ext cx="2094322" cy="125659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Family Learning </a:t>
          </a:r>
          <a:endParaRPr lang="en-US" sz="1600" kern="1200"/>
        </a:p>
      </dsp:txBody>
      <dsp:txXfrm>
        <a:off x="7872385" y="2934131"/>
        <a:ext cx="2094322" cy="125659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F50A1D-6CF3-4EFB-971C-91BB0FC2B1CE}">
      <dsp:nvSpPr>
        <dsp:cNvPr id="0" name=""/>
        <dsp:cNvSpPr/>
      </dsp:nvSpPr>
      <dsp:spPr>
        <a:xfrm>
          <a:off x="0" y="355975"/>
          <a:ext cx="6772671" cy="19913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dirty="0"/>
            <a:t>Robert is in your register class. You have noticed he is starting to avoid his friends and sits alone at break times. He confides in you that he is worrying about being unable to cope with daily things like school, friendships and being in groups or social situations.  </a:t>
          </a:r>
          <a:endParaRPr lang="en-US" sz="2300" kern="1200" dirty="0"/>
        </a:p>
      </dsp:txBody>
      <dsp:txXfrm>
        <a:off x="97209" y="453184"/>
        <a:ext cx="6578253" cy="1796922"/>
      </dsp:txXfrm>
    </dsp:sp>
    <dsp:sp modelId="{46673E37-8838-43B5-8BA5-D43C87C30300}">
      <dsp:nvSpPr>
        <dsp:cNvPr id="0" name=""/>
        <dsp:cNvSpPr/>
      </dsp:nvSpPr>
      <dsp:spPr>
        <a:xfrm>
          <a:off x="0" y="2413555"/>
          <a:ext cx="6772671" cy="1991340"/>
        </a:xfrm>
        <a:prstGeom prst="roundRect">
          <a:avLst/>
        </a:prstGeom>
        <a:solidFill>
          <a:schemeClr val="accent2">
            <a:hueOff val="113439"/>
            <a:satOff val="13039"/>
            <a:lumOff val="-103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Heather is 14 and you notice she is acting differently lately. She used to be outgoing and popular. Now she is quick to get angry and upset and has been storming out of classes. She has let her school work suffer but says she doesn’t care. </a:t>
          </a:r>
          <a:endParaRPr lang="en-GB" sz="2300" kern="1200" dirty="0"/>
        </a:p>
      </dsp:txBody>
      <dsp:txXfrm>
        <a:off x="97209" y="2510764"/>
        <a:ext cx="6578253" cy="179692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ADC44A-30C1-4062-AFA8-0B00FB4DE45C}">
      <dsp:nvSpPr>
        <dsp:cNvPr id="0" name=""/>
        <dsp:cNvSpPr/>
      </dsp:nvSpPr>
      <dsp:spPr>
        <a:xfrm>
          <a:off x="0" y="3895"/>
          <a:ext cx="5077071" cy="23376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a:t>You may find the following slides useful when thinking about how you might support children and young people in your school/class.</a:t>
          </a:r>
          <a:endParaRPr lang="en-US" sz="2700" kern="1200"/>
        </a:p>
      </dsp:txBody>
      <dsp:txXfrm>
        <a:off x="114115" y="118010"/>
        <a:ext cx="4848841" cy="2109430"/>
      </dsp:txXfrm>
    </dsp:sp>
    <dsp:sp modelId="{16103BA0-6A22-4E94-9BE8-EFA8C4966F60}">
      <dsp:nvSpPr>
        <dsp:cNvPr id="0" name=""/>
        <dsp:cNvSpPr/>
      </dsp:nvSpPr>
      <dsp:spPr>
        <a:xfrm>
          <a:off x="0" y="2419315"/>
          <a:ext cx="5077071" cy="2337660"/>
        </a:xfrm>
        <a:prstGeom prst="roundRect">
          <a:avLst/>
        </a:prstGeom>
        <a:solidFill>
          <a:schemeClr val="accent2">
            <a:hueOff val="113439"/>
            <a:satOff val="13039"/>
            <a:lumOff val="-103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a:t>The poster can be displayed in communal areas around the school. The video can be shown as part of PSE</a:t>
          </a:r>
          <a:endParaRPr lang="en-US" sz="2700" kern="1200"/>
        </a:p>
      </dsp:txBody>
      <dsp:txXfrm>
        <a:off x="114115" y="2533430"/>
        <a:ext cx="4848841" cy="21094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B562F1-D750-430A-A292-017AB7719ED3}">
      <dsp:nvSpPr>
        <dsp:cNvPr id="0" name=""/>
        <dsp:cNvSpPr/>
      </dsp:nvSpPr>
      <dsp:spPr>
        <a:xfrm>
          <a:off x="0" y="2324"/>
          <a:ext cx="5077071"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DA7A07-D587-42AD-82CF-D3D348604CA8}">
      <dsp:nvSpPr>
        <dsp:cNvPr id="0" name=""/>
        <dsp:cNvSpPr/>
      </dsp:nvSpPr>
      <dsp:spPr>
        <a:xfrm>
          <a:off x="0" y="2324"/>
          <a:ext cx="5077071" cy="1585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GB" sz="3000" kern="1200"/>
            <a:t>How might you use the suggested resources in your setting? </a:t>
          </a:r>
          <a:endParaRPr lang="en-US" sz="3000" kern="1200"/>
        </a:p>
      </dsp:txBody>
      <dsp:txXfrm>
        <a:off x="0" y="2324"/>
        <a:ext cx="5077071" cy="1585407"/>
      </dsp:txXfrm>
    </dsp:sp>
    <dsp:sp modelId="{A4267DB1-9ED5-4467-9676-5B9E2B2147B2}">
      <dsp:nvSpPr>
        <dsp:cNvPr id="0" name=""/>
        <dsp:cNvSpPr/>
      </dsp:nvSpPr>
      <dsp:spPr>
        <a:xfrm>
          <a:off x="0" y="1587731"/>
          <a:ext cx="5077071"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4233BD-69DC-4D74-B568-C69CCF08D9A2}">
      <dsp:nvSpPr>
        <dsp:cNvPr id="0" name=""/>
        <dsp:cNvSpPr/>
      </dsp:nvSpPr>
      <dsp:spPr>
        <a:xfrm>
          <a:off x="0" y="1587731"/>
          <a:ext cx="5077071" cy="1585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GB" sz="3000" kern="1200"/>
            <a:t>How might you use the PowerPoint and accompanying workbook with staff teams? </a:t>
          </a:r>
          <a:endParaRPr lang="en-US" sz="3000" kern="1200"/>
        </a:p>
      </dsp:txBody>
      <dsp:txXfrm>
        <a:off x="0" y="1587731"/>
        <a:ext cx="5077071" cy="1585407"/>
      </dsp:txXfrm>
    </dsp:sp>
    <dsp:sp modelId="{7EF92062-6F1A-48A3-A33F-8378C89BA6AB}">
      <dsp:nvSpPr>
        <dsp:cNvPr id="0" name=""/>
        <dsp:cNvSpPr/>
      </dsp:nvSpPr>
      <dsp:spPr>
        <a:xfrm>
          <a:off x="0" y="3173139"/>
          <a:ext cx="5077071"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991C6C-D212-40A6-81A7-E473AC0D907B}">
      <dsp:nvSpPr>
        <dsp:cNvPr id="0" name=""/>
        <dsp:cNvSpPr/>
      </dsp:nvSpPr>
      <dsp:spPr>
        <a:xfrm>
          <a:off x="0" y="3173139"/>
          <a:ext cx="5077071" cy="1585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GB" sz="3000" kern="1200"/>
            <a:t>How will you involve parents? </a:t>
          </a:r>
          <a:endParaRPr lang="en-US" sz="3000" kern="1200"/>
        </a:p>
      </dsp:txBody>
      <dsp:txXfrm>
        <a:off x="0" y="3173139"/>
        <a:ext cx="5077071" cy="158540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F1B054-3E74-472A-B825-029381278B5D}" type="datetimeFigureOut">
              <a:rPr lang="en-GB" smtClean="0"/>
              <a:t>18/02/2022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82A8EF-BF50-42B4-8FEF-CAD2033C3D6C}" type="slidenum">
              <a:rPr lang="en-GB" smtClean="0"/>
              <a:t>‹#›</a:t>
            </a:fld>
            <a:endParaRPr lang="en-GB"/>
          </a:p>
        </p:txBody>
      </p:sp>
    </p:spTree>
    <p:extLst>
      <p:ext uri="{BB962C8B-B14F-4D97-AF65-F5344CB8AC3E}">
        <p14:creationId xmlns:p14="http://schemas.microsoft.com/office/powerpoint/2010/main" val="3162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northayr-edpsychs.co.uk/neurodiversity/"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principle underlies the adult response to the children's often challenging behaviour – “distressed behaviour that challenges”. ‘Given what I know about this child and their development what is this child trying to tell me?' Understanding what a child is communicating through behaviour helps staff to respond in a firm but non-punitive way by not being provoked or discouraged. If the child can sense that their feelings are understood this can help to diffuse difficult situations. The adult makes the link between the external / internal worlds of the child.</a:t>
            </a:r>
            <a:endParaRPr lang="en-GB" sz="1200" baseline="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970B64-5BB7-4601-B832-CF6E42972C9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7842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970B64-5BB7-4601-B832-CF6E42972C9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9784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970B64-5BB7-4601-B832-CF6E42972C9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8896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970B64-5BB7-4601-B832-CF6E42972C9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8166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970B64-5BB7-4601-B832-CF6E42972C9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8645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IS IMPORTANT TO NOTE THAT ANXIETY CAN BE A NORMAL REACTION TO POTENTIALLY STRESSFUL SITUALTIONS AND EVENTS. </a:t>
            </a:r>
          </a:p>
          <a:p>
            <a:r>
              <a:rPr lang="en-GB" dirty="0"/>
              <a:t>It can be a healthy stress response to feel anxious. A burst of adrenalin helps us get up and go in the morning, face our fears and provide evidence that ’we can do it’ rather than ‘what if.. ‘</a:t>
            </a:r>
          </a:p>
        </p:txBody>
      </p:sp>
      <p:sp>
        <p:nvSpPr>
          <p:cNvPr id="4" name="Slide Number Placeholder 3"/>
          <p:cNvSpPr>
            <a:spLocks noGrp="1"/>
          </p:cNvSpPr>
          <p:nvPr>
            <p:ph type="sldNum" sz="quarter" idx="5"/>
          </p:nvPr>
        </p:nvSpPr>
        <p:spPr/>
        <p:txBody>
          <a:bodyPr/>
          <a:lstStyle/>
          <a:p>
            <a:fld id="{1382A8EF-BF50-42B4-8FEF-CAD2033C3D6C}" type="slidenum">
              <a:rPr lang="en-GB" smtClean="0"/>
              <a:t>6</a:t>
            </a:fld>
            <a:endParaRPr lang="en-GB"/>
          </a:p>
        </p:txBody>
      </p:sp>
    </p:spTree>
    <p:extLst>
      <p:ext uri="{BB962C8B-B14F-4D97-AF65-F5344CB8AC3E}">
        <p14:creationId xmlns:p14="http://schemas.microsoft.com/office/powerpoint/2010/main" val="10013741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Video of window tolerance – Beacon House</a:t>
            </a:r>
          </a:p>
          <a:p>
            <a:endParaRPr lang="en-GB" dirty="0"/>
          </a:p>
          <a:p>
            <a:r>
              <a:rPr lang="en-GB" dirty="0"/>
              <a:t>In the window a person is</a:t>
            </a:r>
            <a:r>
              <a:rPr lang="en-GB" baseline="0" dirty="0"/>
              <a:t> regulated and </a:t>
            </a:r>
            <a:r>
              <a:rPr lang="en-GB" baseline="0" dirty="0" err="1"/>
              <a:t>outwith</a:t>
            </a:r>
            <a:r>
              <a:rPr lang="en-GB" baseline="0" dirty="0"/>
              <a:t> they are dysregulated so this describes emotional regulation. </a:t>
            </a:r>
            <a:endParaRPr lang="en-GB" dirty="0"/>
          </a:p>
          <a:p>
            <a:endParaRPr lang="en-GB" dirty="0"/>
          </a:p>
          <a:p>
            <a:r>
              <a:rPr lang="en-GB" dirty="0"/>
              <a:t>Taken from: https://www.goodtherapy.org/blog/psychpedia/window-of-tolerance</a:t>
            </a:r>
          </a:p>
          <a:p>
            <a:endParaRPr lang="en-GB" baseline="0" dirty="0"/>
          </a:p>
          <a:p>
            <a:r>
              <a:rPr lang="en-GB" b="1" dirty="0"/>
              <a:t>Window of tolerance </a:t>
            </a:r>
            <a:r>
              <a:rPr lang="en-GB" dirty="0"/>
              <a:t>is a term used to describe the zone of arousal in which a person is able to function most effectively. When people are within this zone, they are typically able to readily receive, process, and integrate information and otherwise respond to the demands of everyday life without much difficulty. This optimal window was first named as such by Dan Siegel.</a:t>
            </a:r>
          </a:p>
          <a:p>
            <a:r>
              <a:rPr lang="en-GB" b="1" dirty="0"/>
              <a:t>What Is the Window of Tolerance?</a:t>
            </a:r>
          </a:p>
          <a:p>
            <a:r>
              <a:rPr lang="en-GB" dirty="0"/>
              <a:t>When a person is within their window of tolerance, it is generally the case that the brain is functioning well and can effectively process stimuli. That person is likely to be able to reflect, think rationally, and make decisions calmly without feeling either overwhelmed or withdrawn.</a:t>
            </a:r>
          </a:p>
          <a:p>
            <a:r>
              <a:rPr lang="en-GB" dirty="0"/>
              <a:t>During times of extreme stress, people often experience periods of either hyper- or hypo-arousal. When people become anxious about situations their window of tolerance reduces and their coping mechanisms reduce and stress levels can increase so the are less able to function rationally. </a:t>
            </a:r>
          </a:p>
          <a:p>
            <a:r>
              <a:rPr lang="en-GB" dirty="0"/>
              <a:t>Hyper-arousal, otherwise known as the fight/flight response, is often characterized by hypervigilance, feelings of anxiety and/or panic, and racing thoughts.</a:t>
            </a:r>
          </a:p>
          <a:p>
            <a:r>
              <a:rPr lang="en-GB" dirty="0"/>
              <a:t>Hypo-arousal, or a freeze response, may cause feelings of emotional numbness, emptiness, or paralysis.</a:t>
            </a:r>
          </a:p>
          <a:p>
            <a:r>
              <a:rPr lang="en-GB" dirty="0"/>
              <a:t>In either of these states, an individual may become unable to process stimuli effectively. The prefrontal cortex region of the brain shuts down, in a manner of speaking, affecting the ability to think rationally and often leading to the development of feelings of dysregulation, which may take the form of chaotic responses or overly rigid ones. In these periods, a person can be said to be outside the window of tolerance. </a:t>
            </a:r>
          </a:p>
          <a:p>
            <a:r>
              <a:rPr lang="en-GB" dirty="0"/>
              <a:t>Each individual’s window of tolerance is different. Those who have a narrow window of tolerance may often feel as if their emotions are intense and difficult to manage. Others with a wider window of tolerance may be able to handle intense emotions or situations without feeling like their ability to function has been significantly impacted.</a:t>
            </a:r>
          </a:p>
          <a:p>
            <a:r>
              <a:rPr lang="en-GB" dirty="0"/>
              <a:t>The window of tolerance can also be affected by environment: people are generally more able to remain within the window when they feel safe and supported.</a:t>
            </a:r>
          </a:p>
          <a:p>
            <a:r>
              <a:rPr lang="en-GB" dirty="0"/>
              <a:t>Most people move between these varying states of arousal from time to time. Certain stimuli or events in the environment can narrow the window of tolerance and these can be different  for different people. We </a:t>
            </a:r>
            <a:r>
              <a:rPr lang="en-GB" dirty="0" err="1"/>
              <a:t>wil</a:t>
            </a:r>
            <a:r>
              <a:rPr lang="en-GB" dirty="0"/>
              <a:t> look at this in the next slide. </a:t>
            </a:r>
          </a:p>
          <a:p>
            <a:endParaRPr lang="en-GB" dirty="0"/>
          </a:p>
          <a:p>
            <a:endParaRPr lang="en-GB" dirty="0"/>
          </a:p>
        </p:txBody>
      </p:sp>
      <p:sp>
        <p:nvSpPr>
          <p:cNvPr id="4" name="Slide Number Placeholder 3"/>
          <p:cNvSpPr>
            <a:spLocks noGrp="1"/>
          </p:cNvSpPr>
          <p:nvPr>
            <p:ph type="sldNum" sz="quarter" idx="10"/>
          </p:nvPr>
        </p:nvSpPr>
        <p:spPr/>
        <p:txBody>
          <a:bodyPr/>
          <a:lstStyle/>
          <a:p>
            <a:fld id="{DAF04FB5-090C-41F5-A377-DDD74CAF17A0}" type="slidenum">
              <a:rPr lang="en-GB" smtClean="0"/>
              <a:t>10</a:t>
            </a:fld>
            <a:endParaRPr lang="en-GB"/>
          </a:p>
        </p:txBody>
      </p:sp>
    </p:spTree>
    <p:extLst>
      <p:ext uri="{BB962C8B-B14F-4D97-AF65-F5344CB8AC3E}">
        <p14:creationId xmlns:p14="http://schemas.microsoft.com/office/powerpoint/2010/main" val="25765628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tabLst>
                <a:tab pos="2943225"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Remember, these types of events don’t necessarily cause anxiety, rather some types of events are good for us to experience in order for us to build resilience.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2943225"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So these are not in any particular order and we know that any child who has experienced trauma at any point during their early lives- and that includes adverse childhood experiences- and any child coming from that background is highly likely to have some anxiety and certain things will trigger that anxiety to a much higher, to a much more heightened state. </a:t>
            </a: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And bereavement and we know that over the last 14 x months or so, we know a lot of our children have lost family members in the pandemic. Breakdown in family relationships or friendships, so again we know that there has been a much higher rate of family separation, we know that there has been a higher divorce rate and a lot of friendships being lost as people have been unable to meet up or do things together, and families that haven’t been able to see each other like children and cousins t be able to play together. We also know that there has been a huge increase in domestic violence and abuse and all that may be causing additional anxiety in a young person. </a:t>
            </a: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And if that young person has had lots of change in a short period of time, so it could be that that young person has had to move house 3 x times in the last 14 x months, because they have been evicted or unable to pay the mortgage or they haven’t been able to keep the housing that they have been in. Which has maybe meant that they have also had to change schools a number of times. So, all of that can cause anxiety. </a:t>
            </a: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School work and having to do exams. We know at the moment that although we are not having to do – “officially” exams there is an awful lot of youngsters who have actually been really, really anxious about not being able to do their exams. Worrying about the future. Worrying about – “Will my teachers’ grades be equal to……….” People coming through next year when exams are hopefully back on the table and going for jobs and university placements with a different set of grades or differently put together grades. And a lot of youngsters have been quite concerned about that. And we also know that there is a group of youngsters who have actually lost all motivation to learn because they haven’t got those exams at the end of the tunnel if you like. So, although they are doing internal tests and lots and lots of assessments going on, it was the actual exam if you like that was actually driving them to do their work. </a:t>
            </a: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People who have had serious medical issues- so those people who have been very, very ill can actually become anxious. Any side effects of medication. And we have a number of children who may be on medication for a whole variety of reasons and medical needs and again it may be that that medication is making that young person anxious or t might ne that there has been a change to the actual prescription. That could also cause some difficulties. Because that medication can also be impacting on the brain chemistry. And also within that is youngsters going through puberty and adolescence which we all know starts in the upper part of primary schools these days and not just in secondaries. And we know that when children go through adolescence their brain chemicals change during that time as well.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So all of this added in can have a real impact on young people. </a:t>
            </a: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Family history can also have an impact so if you have family members who have been known to experience highly anxious states, especially with younger children coming into school, we often find very young children coming into the early years and they are really, really anxious so they are almost at the point that they don’t want to do anything. They cry at the point of coming through the door, and all of that. And actually, if they have lived in a home for 3 or 4 x years where anxiety is the main personality trait if you like, they will arrive in the early years anxious as that is what they know. And so, it can be that learned behaviour from the family history. </a:t>
            </a: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Erm, anybody, any child that lives in poverty and we know now as we hopefully come to the end of the Pandemic that we know there has been a number of families that have had real difficulties in terms of over the last 14 x months – which includes food poverty and housing poverty – so we know that that is a real issue.</a:t>
            </a: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And we also know that we have a large group of children  who are, or who have been young carers. And again during the Pandemic they may have had to look after siblings who have been at home during remote learning or they may have had to have looked after a family members who may have been self-isolating and wasn’t able to go out of the house at all so some of our youngsters may have had to deal with that which may have caused them to feel that they are falling behind with their leaning and so again it is that vicious cycle.</a:t>
            </a: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And of course we have been embedded in a global Pandemic for the last 14 x months so, yes it is great that the restrictions are starting to ease and we are looking towards the future, but we are not out of the woods yet and I think we will continue to see anxiety in our children and young people and also in our staff  for a good way forward. Because the news is still highly about the Pandemic, it is about new strains that are coming in from various places and it is about, you know, we may have to go back to localised lockdowns. So there is still a good way t go and anybody who is following the statistics we hear this every day, although the fantastic news is that the numbers of deaths has gone down (absolutely brilliantly), the number of people who are actually contracting the disease- the virus- is actually pretty stable on a day to day basis. And we know that the vaccination programme is going really well but I think that we have to be prepared going forward for a while yet – you know we need to be aware of this.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20ED3B2C-867C-40CE-834E-DF1ADE9BFDD8}" type="slidenum">
              <a:rPr lang="en-GB" smtClean="0"/>
              <a:t>11</a:t>
            </a:fld>
            <a:endParaRPr lang="en-GB"/>
          </a:p>
        </p:txBody>
      </p:sp>
    </p:spTree>
    <p:extLst>
      <p:ext uri="{BB962C8B-B14F-4D97-AF65-F5344CB8AC3E}">
        <p14:creationId xmlns:p14="http://schemas.microsoft.com/office/powerpoint/2010/main" val="32084152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200" dirty="0">
                <a:effectLst/>
                <a:latin typeface="Arial" panose="020B0604020202020204" pitchFamily="34" charset="0"/>
                <a:ea typeface="Calibri" panose="020F0502020204030204" pitchFamily="34" charset="0"/>
                <a:cs typeface="Times New Roman" panose="02020603050405020304" pitchFamily="18" charset="0"/>
              </a:rPr>
              <a:t>And it can be really difficult to measure and identify anxiety in children and young people as you can’t give them a test – it’s not something we can assess in terms of a test. As sometimes that anxiety can be related to things like growing up and associated with adolescence and puberty. With any change that they are going through or is happening in their lives, erm. But when it becomes clinical anxiety that we can actually label it as a mental health disorder. And of course, that then means that that has to be diagnosed by a clinician.</a:t>
            </a:r>
          </a:p>
          <a:p>
            <a:pPr>
              <a:lnSpc>
                <a:spcPct val="107000"/>
              </a:lnSpc>
              <a:spcAft>
                <a:spcPts val="800"/>
              </a:spcAft>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dirty="0">
                <a:effectLst/>
                <a:latin typeface="Arial" panose="020B0604020202020204" pitchFamily="34" charset="0"/>
                <a:ea typeface="Calibri" panose="020F0502020204030204" pitchFamily="34" charset="0"/>
                <a:cs typeface="Times New Roman" panose="02020603050405020304" pitchFamily="18" charset="0"/>
              </a:rPr>
              <a:t>So, we are looking and observing our children – and that is one thing that I would say – it is about that general classroom observation. So, what we are looking for is those noticeable changes in behaviours plus finding out from people that know that child. You might be able to use some standardised assessments if you are thinking about some of their learning barriers that might be causing that anxiety- but in terms of just observing and watching for that anxiety it is very much about those observations. It is about looking for those notable changes in behaviour. And acting upon those as quickly as possible. And looking for the different signs and symptoms which we have in the next slide…….here….</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970B64-5BB7-4601-B832-CF6E42972C9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95075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200" dirty="0">
                <a:effectLst/>
                <a:latin typeface="Arial" panose="020B0604020202020204" pitchFamily="34" charset="0"/>
                <a:ea typeface="Calibri" panose="020F0502020204030204" pitchFamily="34" charset="0"/>
                <a:cs typeface="Times New Roman" panose="02020603050405020304" pitchFamily="18" charset="0"/>
              </a:rPr>
              <a:t>And this is not an exhaustive list – there is much more than is on the slide here. And again, you have two sides to this – you have physical symptoms and you have the emotional symptoms. So, it might be that someone feels they are having a panic attack so they might have very fast breathing, they might be sweating, shaking. It might also be that they have very shallow breathing so they feel that they can’t breathe properly. They might feel sick, tummy ache, dry mouth, shaky legs, kicking out. Getting very hot or very cold in fact. </a:t>
            </a:r>
          </a:p>
          <a:p>
            <a:pPr>
              <a:lnSpc>
                <a:spcPct val="107000"/>
              </a:lnSpc>
              <a:spcAft>
                <a:spcPts val="800"/>
              </a:spcAft>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dirty="0">
                <a:effectLst/>
                <a:latin typeface="Arial" panose="020B0604020202020204" pitchFamily="34" charset="0"/>
                <a:ea typeface="Calibri" panose="020F0502020204030204" pitchFamily="34" charset="0"/>
                <a:cs typeface="Times New Roman" panose="02020603050405020304" pitchFamily="18" charset="0"/>
              </a:rPr>
              <a:t>On the other side we have emotional things like getting very angry, becoming more challenging or even more withdrawn. You can see that they get more nervous, or they get panicky or frightened. Like they are talking like there is this impending sense of doom or becoming very overly sensitive. So, they become very much more alert to noises or smells or things that you know may not have affecting them in ordinary times. And again, if parents and families start to talk to you about them not sleeping or eating again that may be a sign that there may be some anxiety. But for the teacher in the classroom, it is very much about observation. It is very much about observing those changes in behaviour. It is about observing those very small, perhaps what might be very minor changes in that young person or what they are trying to do.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970B64-5BB7-4601-B832-CF6E42972C9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20772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82A8EF-BF50-42B4-8FEF-CAD2033C3D6C}" type="slidenum">
              <a:rPr lang="en-GB" smtClean="0"/>
              <a:t>14</a:t>
            </a:fld>
            <a:endParaRPr lang="en-GB"/>
          </a:p>
        </p:txBody>
      </p:sp>
    </p:spTree>
    <p:extLst>
      <p:ext uri="{BB962C8B-B14F-4D97-AF65-F5344CB8AC3E}">
        <p14:creationId xmlns:p14="http://schemas.microsoft.com/office/powerpoint/2010/main" val="27040516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can you do to help reduce stigma?</a:t>
            </a:r>
          </a:p>
        </p:txBody>
      </p:sp>
      <p:sp>
        <p:nvSpPr>
          <p:cNvPr id="4" name="Slide Number Placeholder 3"/>
          <p:cNvSpPr>
            <a:spLocks noGrp="1"/>
          </p:cNvSpPr>
          <p:nvPr>
            <p:ph type="sldNum" sz="quarter" idx="5"/>
          </p:nvPr>
        </p:nvSpPr>
        <p:spPr/>
        <p:txBody>
          <a:bodyPr/>
          <a:lstStyle/>
          <a:p>
            <a:fld id="{1382A8EF-BF50-42B4-8FEF-CAD2033C3D6C}" type="slidenum">
              <a:rPr lang="en-GB" smtClean="0"/>
              <a:t>15</a:t>
            </a:fld>
            <a:endParaRPr lang="en-GB"/>
          </a:p>
        </p:txBody>
      </p:sp>
    </p:spTree>
    <p:extLst>
      <p:ext uri="{BB962C8B-B14F-4D97-AF65-F5344CB8AC3E}">
        <p14:creationId xmlns:p14="http://schemas.microsoft.com/office/powerpoint/2010/main" val="37901878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Discussion here</a:t>
            </a:r>
          </a:p>
          <a:p>
            <a:pPr>
              <a:lnSpc>
                <a:spcPct val="107000"/>
              </a:lnSpc>
              <a:spcAft>
                <a:spcPts val="800"/>
              </a:spcAft>
              <a:tabLst>
                <a:tab pos="2943225"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Research tells us that interventions which can have a positive impact on both reducing anxiety levels and preventing anxiety from becoming a barrier in children and young people’s lives can be categorised as follows –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2943225"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 pos="2943225"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Whole school approaches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 pos="2943225"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Class and Groupwork Approaches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 pos="2943225"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Individual Approaches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 pos="2943225"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2943225"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What can you do at each of these levels?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2943225"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2943225"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Whole school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2943225"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Class and Group work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2943225"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Individual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2943225"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2943225"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2943225"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382A8EF-BF50-42B4-8FEF-CAD2033C3D6C}" type="slidenum">
              <a:rPr lang="en-GB" smtClean="0"/>
              <a:t>16</a:t>
            </a:fld>
            <a:endParaRPr lang="en-GB"/>
          </a:p>
        </p:txBody>
      </p:sp>
    </p:spTree>
    <p:extLst>
      <p:ext uri="{BB962C8B-B14F-4D97-AF65-F5344CB8AC3E}">
        <p14:creationId xmlns:p14="http://schemas.microsoft.com/office/powerpoint/2010/main" val="1920399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spcAft>
                <a:spcPts val="800"/>
              </a:spcAft>
            </a:pPr>
            <a:r>
              <a:rPr lang="en-GB" sz="1800" dirty="0">
                <a:effectLst/>
                <a:latin typeface="Calibri" panose="020F0502020204030204" pitchFamily="34" charset="0"/>
                <a:ea typeface="Calibri" panose="020F0502020204030204" pitchFamily="34" charset="0"/>
                <a:cs typeface="Arial" panose="020B0604020202020204" pitchFamily="34" charset="0"/>
              </a:rPr>
              <a:t> </a:t>
            </a:r>
          </a:p>
          <a:p>
            <a:pPr marL="342900" lvl="0" indent="-342900">
              <a:lnSpc>
                <a:spcPct val="150000"/>
              </a:lnSpc>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Arial" panose="020B0604020202020204" pitchFamily="34" charset="0"/>
              </a:rPr>
              <a:t>Let’s Introduce Anxiety Management (LIAM) is intended to develop skills in the delivery of a Cognitive Behaviour Therapy (CBT) informed approach for the treatment of mild-moderate anxiety symptoms in children and young people. Several practitioners across North Ayrshire have been trained to deliver the approach to children and young people.</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50000"/>
              </a:lnSpc>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Arial" panose="020B0604020202020204" pitchFamily="34" charset="0"/>
              </a:rPr>
              <a:t>Exchange Service works collaboratively with Local Authorities across the UK to help them embed the psychological and emotional wellbeing of children and young people into a whole school approach in both primary and secondary schools. Also, the service offers wellbeing counselling and guidance for schools and colleges, and offer training, group work and workshops.  </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50000"/>
              </a:lnSpc>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Arial" panose="020B0604020202020204" pitchFamily="34" charset="0"/>
              </a:rPr>
              <a:t>School Counselling service for children aged 10-18 years old and is delivered across North Ayrshire and Arran. This service is provided across Primary and Secondary schools and is offered on a 1-1 or group work basis. Counsellors work with a diverse range of issues impacting young people, including supporting Anxiety. Overall, this service aims to support pupils emotional, behaviour, and mental wellbeing. </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50000"/>
              </a:lnSpc>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Arial" panose="020B0604020202020204" pitchFamily="34" charset="0"/>
              </a:rPr>
              <a:t>Psychological services are well placed to support schools, families and children and young people with a variety of barriers to learning. With regards to Anxiety, several approaches can be offered including solution-oriented consultation, exam stress workshops and professional learning regarding Anxiety as part of a series of neurodiversity modules </a:t>
            </a:r>
            <a:r>
              <a:rPr lang="en-GB" sz="1800" u="sng" dirty="0">
                <a:solidFill>
                  <a:srgbClr val="0000FF"/>
                </a:solidFill>
                <a:effectLst/>
                <a:latin typeface="Arial" panose="020B0604020202020204" pitchFamily="34" charset="0"/>
                <a:ea typeface="Calibri" panose="020F0502020204030204" pitchFamily="34" charset="0"/>
                <a:cs typeface="Arial" panose="020B0604020202020204" pitchFamily="34" charset="0"/>
                <a:hlinkClick r:id="rId3"/>
              </a:rPr>
              <a:t>https://www.northayr-edpsychs.co.uk/neurodiversity/</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50000"/>
              </a:lnSpc>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Arial" panose="020B0604020202020204" pitchFamily="34" charset="0"/>
              </a:rPr>
              <a:t>Child &amp; Adolescent Mental Health Service (CAMHS) &amp; Community Eating Disorder Service (CEDS) take referrals for and work with children and young people whose anxiety significantly impacts their lives. They provide a service to children and young people with severe and complex mental health disorders through both pharmaceutical and therapeutic approaches.</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50000"/>
              </a:lnSpc>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Arial" panose="020B0604020202020204" pitchFamily="34" charset="0"/>
              </a:rPr>
              <a:t>Promoting Positive Relationships in all schools, North Ayrshire Education Service Promoting Positive Relationships Policy has been written to help educational establishments further embed and strengthen our Nurturing North Ayrshire approach.  It follows national guidance that all local authorities should have a relationships policy which should inform individual school policy.   It aims to impact positively on </a:t>
            </a:r>
            <a:r>
              <a:rPr lang="en-GB" sz="1800" i="1" dirty="0">
                <a:effectLst/>
                <a:latin typeface="Arial" panose="020B0604020202020204" pitchFamily="34" charset="0"/>
                <a:ea typeface="Calibri" panose="020F0502020204030204" pitchFamily="34" charset="0"/>
                <a:cs typeface="Arial" panose="020B0604020202020204" pitchFamily="34" charset="0"/>
              </a:rPr>
              <a:t>all</a:t>
            </a:r>
            <a:r>
              <a:rPr lang="en-GB" sz="1800" dirty="0">
                <a:effectLst/>
                <a:latin typeface="Arial" panose="020B0604020202020204" pitchFamily="34" charset="0"/>
                <a:ea typeface="Calibri" panose="020F0502020204030204" pitchFamily="34" charset="0"/>
                <a:cs typeface="Arial" panose="020B0604020202020204" pitchFamily="34" charset="0"/>
              </a:rPr>
              <a:t> learners and support </a:t>
            </a:r>
            <a:r>
              <a:rPr lang="en-GB" sz="1800" i="1" dirty="0">
                <a:effectLst/>
                <a:latin typeface="Arial" panose="020B0604020202020204" pitchFamily="34" charset="0"/>
                <a:ea typeface="Calibri" panose="020F0502020204030204" pitchFamily="34" charset="0"/>
                <a:cs typeface="Arial" panose="020B0604020202020204" pitchFamily="34" charset="0"/>
              </a:rPr>
              <a:t>all </a:t>
            </a:r>
            <a:r>
              <a:rPr lang="en-GB" sz="1800" dirty="0">
                <a:effectLst/>
                <a:latin typeface="Arial" panose="020B0604020202020204" pitchFamily="34" charset="0"/>
                <a:ea typeface="Calibri" panose="020F0502020204030204" pitchFamily="34" charset="0"/>
                <a:cs typeface="Arial" panose="020B0604020202020204" pitchFamily="34" charset="0"/>
              </a:rPr>
              <a:t>staff to meet need. </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50000"/>
              </a:lnSpc>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Arial" panose="020B0604020202020204" pitchFamily="34" charset="0"/>
              </a:rPr>
              <a:t>Nurturing North Ayrshire (whole school and targeted nurture) </a:t>
            </a:r>
            <a:r>
              <a:rPr lang="en-GB" sz="1800" dirty="0">
                <a:solidFill>
                  <a:srgbClr val="444444"/>
                </a:solidFill>
                <a:effectLst/>
                <a:latin typeface="Arial" panose="020B0604020202020204" pitchFamily="34" charset="0"/>
                <a:ea typeface="Calibri" panose="020F0502020204030204" pitchFamily="34" charset="0"/>
                <a:cs typeface="Arial" panose="020B0604020202020204" pitchFamily="34" charset="0"/>
              </a:rPr>
              <a:t>Nurture is Central to Health and Wellbeing education in our schools; integral to the GIRFEC approach in building confidence and emotional resilience. Nurture plays a vital role in overcoming disadvantage in order that our young people are successful as effective contributors to society as learners, employees, parents and carers.</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50000"/>
              </a:lnSpc>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Arial" panose="020B0604020202020204" pitchFamily="34" charset="0"/>
              </a:rPr>
              <a:t>Restorative Approaches</a:t>
            </a:r>
            <a:r>
              <a:rPr lang="en-GB" sz="1800" dirty="0">
                <a:solidFill>
                  <a:srgbClr val="333333"/>
                </a:solidFill>
                <a:effectLst/>
                <a:latin typeface="Palatino Linotype" panose="02040502050505030304" pitchFamily="18" charset="0"/>
                <a:ea typeface="Calibri" panose="020F0502020204030204" pitchFamily="34" charset="0"/>
                <a:cs typeface="Arial" panose="020B0604020202020204" pitchFamily="34" charset="0"/>
              </a:rPr>
              <a:t> - </a:t>
            </a:r>
            <a:r>
              <a:rPr lang="en-GB" sz="1800" dirty="0">
                <a:solidFill>
                  <a:srgbClr val="333333"/>
                </a:solidFill>
                <a:effectLst/>
                <a:latin typeface="Arial" panose="020B0604020202020204" pitchFamily="34" charset="0"/>
                <a:ea typeface="Calibri" panose="020F0502020204030204" pitchFamily="34" charset="0"/>
                <a:cs typeface="Arial" panose="020B0604020202020204" pitchFamily="34" charset="0"/>
              </a:rPr>
              <a:t>A restorative approach uses authoritative discipline to promote accountability and seeks to repair any harm caused in a situation. Restorative approaches also help schools to create peaceful learning environments for children and young people. </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50000"/>
              </a:lnSpc>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Arial" panose="020B0604020202020204" pitchFamily="34" charset="0"/>
              </a:rPr>
              <a:t>Health and Social Care Young Persons Support Team - The Young Person Support Team is an Early and Effective Intervention Service which prides itself on building and maintaining relationships with the purpose of diverting vulnerable young people and their families from statutory services. Through improving Mental Health and Wellbeing the YPST strives to provide a positive impact on young people’s health and wellbeing, confidence and self-esteem levels through focused group work activities and individual supports </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50000"/>
              </a:lnSpc>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Arial" panose="020B0604020202020204" pitchFamily="34" charset="0"/>
              </a:rPr>
              <a:t>Youth Services/Workers resilience training – the Connected Communities Youth Work team deliver group work sessions based on the Bloom – Your Resilience programme which aims to equip young people with the tools and knowledge to maintain their mental health through life’s transitions</a:t>
            </a:r>
            <a:r>
              <a:rPr lang="en-GB" sz="1800" b="1" dirty="0">
                <a:effectLst/>
                <a:latin typeface="Arial" panose="020B0604020202020204" pitchFamily="34" charset="0"/>
                <a:ea typeface="Calibri" panose="020F0502020204030204" pitchFamily="34" charset="0"/>
                <a:cs typeface="Arial" panose="020B0604020202020204" pitchFamily="34" charset="0"/>
              </a:rPr>
              <a:t> </a:t>
            </a:r>
            <a:r>
              <a:rPr lang="en-GB" sz="1800" dirty="0">
                <a:effectLst/>
                <a:latin typeface="Arial" panose="020B0604020202020204" pitchFamily="34" charset="0"/>
                <a:ea typeface="Calibri" panose="020F0502020204030204" pitchFamily="34" charset="0"/>
                <a:cs typeface="Arial" panose="020B0604020202020204" pitchFamily="34" charset="0"/>
              </a:rPr>
              <a:t>– such as moving through school, changing friendship groups, moving to university or starting employment.</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50000"/>
              </a:lnSpc>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Arial" panose="020B0604020202020204" pitchFamily="34" charset="0"/>
              </a:rPr>
              <a:t>Building on Positive Relationships (BPR) - based around the principles of NVR (Nonviolent Resistance) and utilising- our current relational approaches this model should be helpful in working with families where children were resistant to other models of support. </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50000"/>
              </a:lnSpc>
              <a:buFont typeface="Symbol" panose="05050102010706020507" pitchFamily="18" charset="2"/>
              <a:buChar char=""/>
            </a:pPr>
            <a:r>
              <a:rPr lang="en-GB" sz="1800" dirty="0">
                <a:effectLst/>
                <a:latin typeface="Arial" panose="020B0604020202020204" pitchFamily="34" charset="0"/>
                <a:ea typeface="MS Mincho" panose="02020609040205080304" pitchFamily="49" charset="-128"/>
                <a:cs typeface="Arial" panose="020B0604020202020204" pitchFamily="34" charset="0"/>
              </a:rPr>
              <a:t>Strengths Based Family Support - a multiagency, holistic, strengths focussed community-based assessment and support service for families, within two test of change localities; building on the wealth of skills within </a:t>
            </a:r>
            <a:r>
              <a:rPr lang="en-GB" sz="1800" u="sng" dirty="0">
                <a:solidFill>
                  <a:srgbClr val="0000FF"/>
                </a:solidFill>
                <a:effectLst/>
                <a:latin typeface="Arial" panose="020B0604020202020204" pitchFamily="34" charset="0"/>
                <a:ea typeface="MS Mincho" panose="02020609040205080304" pitchFamily="49" charset="-128"/>
                <a:cs typeface="Arial" panose="020B0604020202020204" pitchFamily="34" charset="0"/>
              </a:rPr>
              <a:t>North-Ayrshire Council HSCP and Communities &amp; Education Directorate</a:t>
            </a:r>
            <a:r>
              <a:rPr lang="en-GB" sz="1800" dirty="0">
                <a:effectLst/>
                <a:latin typeface="Arial" panose="020B0604020202020204" pitchFamily="34" charset="0"/>
                <a:ea typeface="MS Mincho" panose="02020609040205080304" pitchFamily="49" charset="-128"/>
                <a:cs typeface="Arial" panose="020B0604020202020204" pitchFamily="34" charset="0"/>
              </a:rPr>
              <a:t>. Staffed by our current team of 4 SNAP workers who assess need, deliver family wellbeing support programmes and if appropriate signpost to alternative family wellbeing supports identified through a menu of supports.</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50000"/>
              </a:lnSpc>
              <a:buFont typeface="Symbol" panose="05050102010706020507" pitchFamily="18" charset="2"/>
              <a:buChar char=""/>
            </a:pPr>
            <a:r>
              <a:rPr lang="en-GB" sz="1800" dirty="0">
                <a:effectLst/>
                <a:latin typeface="Arial" panose="020B0604020202020204" pitchFamily="34" charset="0"/>
                <a:ea typeface="MS Mincho" panose="02020609040205080304" pitchFamily="49" charset="-128"/>
                <a:cs typeface="Arial" panose="020B0604020202020204" pitchFamily="34" charset="0"/>
              </a:rPr>
              <a:t>Family Learning Team - The Family Learning Team work in partnership with schools across North Ayrshire to provide opportunities for family learning including support with health and wellbeing.</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50000"/>
              </a:lnSpc>
              <a:spcAft>
                <a:spcPts val="800"/>
              </a:spcAft>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Arial" panose="020B0604020202020204" pitchFamily="34" charset="0"/>
              </a:rPr>
              <a:t>The curriculum resources mentioned previously all support mental health awareness with some focussing on nurturing resilience and developing coping strategies.  Need to list curriculum resources again possibly and say how they are used in NA</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1382A8EF-BF50-42B4-8FEF-CAD2033C3D6C}" type="slidenum">
              <a:rPr lang="en-GB" smtClean="0"/>
              <a:t>18</a:t>
            </a:fld>
            <a:endParaRPr lang="en-GB"/>
          </a:p>
        </p:txBody>
      </p:sp>
    </p:spTree>
    <p:extLst>
      <p:ext uri="{BB962C8B-B14F-4D97-AF65-F5344CB8AC3E}">
        <p14:creationId xmlns:p14="http://schemas.microsoft.com/office/powerpoint/2010/main" val="17879857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TextEdit="1"/>
          </p:cNvSpPr>
          <p:nvPr>
            <p:ph type="sldImg"/>
          </p:nvPr>
        </p:nvSpPr>
        <p:spPr bwMode="auto">
          <a:xfrm>
            <a:off x="92075" y="744538"/>
            <a:ext cx="6615113"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ltLang="en-US" sz="1100" b="1" dirty="0"/>
          </a:p>
          <a:p>
            <a:endParaRPr lang="en-GB" altLang="en-US" sz="1100" b="1" dirty="0"/>
          </a:p>
          <a:p>
            <a:r>
              <a:rPr lang="en-GB" altLang="en-US" sz="1100" b="1" dirty="0"/>
              <a:t>Resilience as an</a:t>
            </a:r>
            <a:r>
              <a:rPr lang="en-GB" altLang="en-US" sz="1100" dirty="0"/>
              <a:t> </a:t>
            </a:r>
            <a:r>
              <a:rPr lang="en-GB" altLang="en-US" sz="1100" b="1" dirty="0"/>
              <a:t>outcome</a:t>
            </a:r>
            <a:r>
              <a:rPr lang="en-GB" altLang="en-US" sz="1100" dirty="0"/>
              <a:t>: when people do better than expected e.g. doing as well as someone without adversity or being less affected than others going through the same situation-so a child leaving care with qualifications from school could be seen as resilient. It can also mean being affected but doing well afterwards. Another example could be a pupil missing out on the right qualifications for University but going to College and reaching their goal – the road is longer but they are stronger because of it. Gilligan speaks of the continuum from </a:t>
            </a:r>
            <a:r>
              <a:rPr lang="en-GB" altLang="en-US" sz="1100" b="1" dirty="0"/>
              <a:t>survival to coping to thriving.</a:t>
            </a:r>
          </a:p>
          <a:p>
            <a:r>
              <a:rPr lang="en-GB" altLang="en-US" sz="1100" b="1" dirty="0"/>
              <a:t>Resilience as a set of qualities or processes: </a:t>
            </a:r>
            <a:r>
              <a:rPr lang="en-GB" altLang="en-US" sz="1100" dirty="0"/>
              <a:t>that enable a person to make use of internal and external resources: working in partnership with others; speaking up when things are difficult; recognising success doesn’t always happen first time; appreciating that life is ever-changing both positively and negatively. </a:t>
            </a:r>
          </a:p>
          <a:p>
            <a:r>
              <a:rPr lang="en-GB" altLang="en-US" sz="1100" b="1" dirty="0"/>
              <a:t>Resilience as a capacity</a:t>
            </a:r>
            <a:r>
              <a:rPr lang="en-GB" altLang="en-US" sz="1100" dirty="0"/>
              <a:t> that causes the good outcome: we remain strong; we acknowledge the negatives we experience; we observe emotions such as sadness and fear but know that these do not need to be permanent. Change has no delivery window, we cannot schedule when something good or bad is going to happen but we can utilise our strengths to manage them.</a:t>
            </a:r>
          </a:p>
          <a:p>
            <a:endParaRPr lang="en-US" altLang="en-US" b="1" dirty="0"/>
          </a:p>
        </p:txBody>
      </p:sp>
    </p:spTree>
    <p:extLst>
      <p:ext uri="{BB962C8B-B14F-4D97-AF65-F5344CB8AC3E}">
        <p14:creationId xmlns:p14="http://schemas.microsoft.com/office/powerpoint/2010/main" val="13846959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Relationships and attachments must be positive. If they are fractured or inconsistent resilience is harder to cultivate and sustain. This has already been recognised in previous slides and through the research findings you have learned about today.</a:t>
            </a:r>
          </a:p>
          <a:p>
            <a:endParaRPr lang="en-GB" dirty="0"/>
          </a:p>
          <a:p>
            <a:r>
              <a:rPr lang="en-GB" dirty="0"/>
              <a:t>Read slide…</a:t>
            </a:r>
          </a:p>
          <a:p>
            <a:endParaRPr lang="en-GB" dirty="0"/>
          </a:p>
          <a:p>
            <a:r>
              <a:rPr lang="en-GB" dirty="0"/>
              <a:t>In late 2019 a number of pupils across several North Ayrshire primary and secondary schools took part in focus groups which centred around mental health and what children and young people think are the keys to maintaining positive mental health. It was recognised by all groups that having at least one key adult in school who they know they could turn to makes them feel better and more able to cope on a day to day basis. The benefit of knowing if staff had completed any training relating to mental health would make the school environment feel safer and more secure.</a:t>
            </a:r>
          </a:p>
          <a:p>
            <a:endParaRPr lang="en-GB"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970B64-5BB7-4601-B832-CF6E42972C9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9737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altLang="en-US" dirty="0"/>
              <a:t>Child welfare academics who have focused on developing models for the practical application of resilience theory identify three fundamental building blocks of resilience</a:t>
            </a:r>
          </a:p>
          <a:p>
            <a:pPr>
              <a:defRPr/>
            </a:pPr>
            <a:r>
              <a:rPr lang="en-GB" altLang="en-US" dirty="0"/>
              <a:t>1. A secure base whereby the child feels a sense of belonging and security</a:t>
            </a:r>
          </a:p>
          <a:p>
            <a:pPr>
              <a:defRPr/>
            </a:pPr>
            <a:r>
              <a:rPr lang="en-GB" altLang="en-US" dirty="0"/>
              <a:t>2. Good self-esteem, that is, an internal sense of worth and competence</a:t>
            </a:r>
          </a:p>
          <a:p>
            <a:pPr>
              <a:defRPr/>
            </a:pPr>
            <a:r>
              <a:rPr lang="en-GB" altLang="en-US" dirty="0"/>
              <a:t>3. A sense of self-efficacy, that is a sense of mastery and control, along with an accurate understanding of personal strengths and limitations</a:t>
            </a:r>
          </a:p>
          <a:p>
            <a:pPr>
              <a:defRPr/>
            </a:pPr>
            <a:r>
              <a:rPr lang="en-GB" altLang="en-US" dirty="0"/>
              <a:t>Alternatively these can be expressed as “I HAVE…, I AM…, I CAN… ”</a:t>
            </a:r>
            <a:endParaRPr lang="en-GB" altLang="en-US" b="1" dirty="0"/>
          </a:p>
          <a:p>
            <a:pPr marL="177691" indent="-177691">
              <a:buFont typeface="Arial" panose="020B0604020202020204" pitchFamily="34" charset="0"/>
              <a:buChar char="•"/>
              <a:defRPr/>
            </a:pPr>
            <a:endParaRPr lang="en-GB" altLang="en-US" b="1" dirty="0"/>
          </a:p>
          <a:p>
            <a:pPr marL="177691" indent="-177691">
              <a:buFont typeface="Arial" panose="020B0604020202020204" pitchFamily="34" charset="0"/>
              <a:buChar char="•"/>
              <a:defRPr/>
            </a:pPr>
            <a:r>
              <a:rPr lang="en-GB" altLang="en-US" b="1" dirty="0"/>
              <a:t>I have: </a:t>
            </a:r>
            <a:r>
              <a:rPr lang="en-GB" altLang="en-US" dirty="0"/>
              <a:t>Social and Emotional Supports/ Awareness of Those who Support Them/ Who I have</a:t>
            </a:r>
          </a:p>
          <a:p>
            <a:pPr>
              <a:defRPr/>
            </a:pPr>
            <a:r>
              <a:rPr lang="en-GB" b="1" dirty="0"/>
              <a:t>Secure base</a:t>
            </a:r>
            <a:endParaRPr lang="en-GB" dirty="0"/>
          </a:p>
          <a:p>
            <a:pPr>
              <a:defRPr/>
            </a:pPr>
            <a:r>
              <a:rPr lang="en-GB" dirty="0"/>
              <a:t>I have…</a:t>
            </a:r>
          </a:p>
          <a:p>
            <a:pPr>
              <a:defRPr/>
            </a:pPr>
            <a:r>
              <a:rPr lang="en-GB" dirty="0"/>
              <a:t>People around me I trust and who love me no matter what</a:t>
            </a:r>
          </a:p>
          <a:p>
            <a:pPr>
              <a:defRPr/>
            </a:pPr>
            <a:r>
              <a:rPr lang="en-GB" dirty="0"/>
              <a:t>People who set limits for me so I know when to stop before there is danger or trouble</a:t>
            </a:r>
          </a:p>
          <a:p>
            <a:pPr>
              <a:defRPr/>
            </a:pPr>
            <a:r>
              <a:rPr lang="en-GB" dirty="0"/>
              <a:t>People who show me how to do things right by the way they do things</a:t>
            </a:r>
          </a:p>
          <a:p>
            <a:pPr>
              <a:defRPr/>
            </a:pPr>
            <a:r>
              <a:rPr lang="en-GB" dirty="0"/>
              <a:t>People who want me to learn to do things on my own</a:t>
            </a:r>
          </a:p>
          <a:p>
            <a:pPr>
              <a:defRPr/>
            </a:pPr>
            <a:r>
              <a:rPr lang="en-GB" dirty="0"/>
              <a:t>People who help me when I am sick, in danger, or need to learn.</a:t>
            </a:r>
          </a:p>
          <a:p>
            <a:pPr>
              <a:defRPr/>
            </a:pPr>
            <a:endParaRPr lang="en-GB" dirty="0"/>
          </a:p>
          <a:p>
            <a:pPr marL="177691" indent="-177691">
              <a:buFont typeface="Arial" panose="020B0604020202020204" pitchFamily="34" charset="0"/>
              <a:buChar char="•"/>
              <a:defRPr/>
            </a:pPr>
            <a:r>
              <a:rPr lang="en-GB" altLang="en-US" b="1" dirty="0">
                <a:solidFill>
                  <a:srgbClr val="FF0000"/>
                </a:solidFill>
              </a:rPr>
              <a:t>I Can:   </a:t>
            </a:r>
            <a:r>
              <a:rPr lang="en-GB" altLang="en-US" dirty="0">
                <a:solidFill>
                  <a:srgbClr val="FF0000"/>
                </a:solidFill>
              </a:rPr>
              <a:t>Interpersonal and Problem Solving Skills/ Degree of Confidence They have in their own Abilities/ What Can I Do?</a:t>
            </a:r>
          </a:p>
          <a:p>
            <a:pPr>
              <a:defRPr/>
            </a:pPr>
            <a:r>
              <a:rPr lang="en-GB" b="1" dirty="0"/>
              <a:t>Self efficacy</a:t>
            </a:r>
            <a:endParaRPr lang="en-GB" dirty="0"/>
          </a:p>
          <a:p>
            <a:pPr>
              <a:defRPr/>
            </a:pPr>
            <a:r>
              <a:rPr lang="en-GB" dirty="0"/>
              <a:t>I can…</a:t>
            </a:r>
          </a:p>
          <a:p>
            <a:pPr>
              <a:defRPr/>
            </a:pPr>
            <a:r>
              <a:rPr lang="en-GB" dirty="0"/>
              <a:t>Talk to other people about the things that frighten or bother me</a:t>
            </a:r>
          </a:p>
          <a:p>
            <a:pPr>
              <a:defRPr/>
            </a:pPr>
            <a:r>
              <a:rPr lang="en-GB" dirty="0"/>
              <a:t>Find ways to solve the problems I might face</a:t>
            </a:r>
          </a:p>
          <a:p>
            <a:pPr>
              <a:defRPr/>
            </a:pPr>
            <a:r>
              <a:rPr lang="en-GB" dirty="0"/>
              <a:t>Control myself when I feel like doing something that’s not right, or that’s dangerous</a:t>
            </a:r>
          </a:p>
          <a:p>
            <a:pPr>
              <a:defRPr/>
            </a:pPr>
            <a:r>
              <a:rPr lang="en-GB" dirty="0"/>
              <a:t>Figure out when it is a good time to talk to someone, or to take action</a:t>
            </a:r>
          </a:p>
          <a:p>
            <a:pPr>
              <a:defRPr/>
            </a:pPr>
            <a:r>
              <a:rPr lang="en-GB" dirty="0"/>
              <a:t>Find someone to help me when I need it.</a:t>
            </a:r>
          </a:p>
          <a:p>
            <a:pPr>
              <a:buFont typeface="Arial" panose="020B0604020202020204" pitchFamily="34" charset="0"/>
              <a:buNone/>
              <a:defRPr/>
            </a:pPr>
            <a:endParaRPr lang="en-US" altLang="en-US" dirty="0"/>
          </a:p>
          <a:p>
            <a:pPr marL="177691" indent="-177691">
              <a:lnSpc>
                <a:spcPct val="90000"/>
              </a:lnSpc>
              <a:buFont typeface="Arial" panose="020B0604020202020204" pitchFamily="34" charset="0"/>
              <a:buChar char="•"/>
              <a:defRPr/>
            </a:pPr>
            <a:r>
              <a:rPr lang="en-GB" altLang="en-US" b="1" dirty="0"/>
              <a:t>I Am: </a:t>
            </a:r>
            <a:r>
              <a:rPr lang="en-GB" altLang="en-US" dirty="0"/>
              <a:t>Inner strength/ How they view themselves/ Who I am</a:t>
            </a:r>
          </a:p>
          <a:p>
            <a:pPr>
              <a:defRPr/>
            </a:pPr>
            <a:r>
              <a:rPr lang="en-GB" b="1" dirty="0"/>
              <a:t>Self esteem</a:t>
            </a:r>
            <a:endParaRPr lang="en-GB" dirty="0"/>
          </a:p>
          <a:p>
            <a:pPr>
              <a:defRPr/>
            </a:pPr>
            <a:r>
              <a:rPr lang="en-GB" dirty="0"/>
              <a:t>I am…</a:t>
            </a:r>
          </a:p>
          <a:p>
            <a:pPr>
              <a:defRPr/>
            </a:pPr>
            <a:r>
              <a:rPr lang="en-GB" dirty="0"/>
              <a:t>A person other people can like and love</a:t>
            </a:r>
          </a:p>
          <a:p>
            <a:pPr>
              <a:defRPr/>
            </a:pPr>
            <a:r>
              <a:rPr lang="en-GB" dirty="0"/>
              <a:t>A person who is happy to do nice things for others and able to show my concern</a:t>
            </a:r>
          </a:p>
          <a:p>
            <a:pPr>
              <a:defRPr/>
            </a:pPr>
            <a:r>
              <a:rPr lang="en-GB" dirty="0"/>
              <a:t>A person who is respectful of myself and of others</a:t>
            </a:r>
          </a:p>
          <a:p>
            <a:pPr>
              <a:defRPr/>
            </a:pPr>
            <a:r>
              <a:rPr lang="en-GB" dirty="0"/>
              <a:t>A person who is willing to be responsible for what I do</a:t>
            </a:r>
          </a:p>
          <a:p>
            <a:pPr>
              <a:defRPr/>
            </a:pPr>
            <a:r>
              <a:rPr lang="en-GB" dirty="0"/>
              <a:t>A person who is sure that in the end things will be alright.</a:t>
            </a:r>
          </a:p>
          <a:p>
            <a:pPr eaLnBrk="1" hangingPunct="1">
              <a:lnSpc>
                <a:spcPct val="90000"/>
              </a:lnSpc>
              <a:defRPr/>
            </a:pPr>
            <a:endParaRPr lang="en-GB" altLang="en-US" dirty="0"/>
          </a:p>
          <a:p>
            <a:endParaRPr lang="en-GB" dirty="0"/>
          </a:p>
        </p:txBody>
      </p:sp>
      <p:sp>
        <p:nvSpPr>
          <p:cNvPr id="4" name="Slide Number Placeholder 3"/>
          <p:cNvSpPr>
            <a:spLocks noGrp="1"/>
          </p:cNvSpPr>
          <p:nvPr>
            <p:ph type="sldNum" sz="quarter" idx="5"/>
          </p:nvPr>
        </p:nvSpPr>
        <p:spPr/>
        <p:txBody>
          <a:bodyPr/>
          <a:lstStyle/>
          <a:p>
            <a:fld id="{1382A8EF-BF50-42B4-8FEF-CAD2033C3D6C}" type="slidenum">
              <a:rPr lang="en-GB" smtClean="0"/>
              <a:t>21</a:t>
            </a:fld>
            <a:endParaRPr lang="en-GB"/>
          </a:p>
        </p:txBody>
      </p:sp>
    </p:spTree>
    <p:extLst>
      <p:ext uri="{BB962C8B-B14F-4D97-AF65-F5344CB8AC3E}">
        <p14:creationId xmlns:p14="http://schemas.microsoft.com/office/powerpoint/2010/main" val="30026733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82A8EF-BF50-42B4-8FEF-CAD2033C3D6C}" type="slidenum">
              <a:rPr lang="en-GB" smtClean="0"/>
              <a:t>22</a:t>
            </a:fld>
            <a:endParaRPr lang="en-GB"/>
          </a:p>
        </p:txBody>
      </p:sp>
    </p:spTree>
    <p:extLst>
      <p:ext uri="{BB962C8B-B14F-4D97-AF65-F5344CB8AC3E}">
        <p14:creationId xmlns:p14="http://schemas.microsoft.com/office/powerpoint/2010/main" val="39907079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82A8EF-BF50-42B4-8FEF-CAD2033C3D6C}" type="slidenum">
              <a:rPr lang="en-GB" smtClean="0"/>
              <a:t>23</a:t>
            </a:fld>
            <a:endParaRPr lang="en-GB"/>
          </a:p>
        </p:txBody>
      </p:sp>
    </p:spTree>
    <p:extLst>
      <p:ext uri="{BB962C8B-B14F-4D97-AF65-F5344CB8AC3E}">
        <p14:creationId xmlns:p14="http://schemas.microsoft.com/office/powerpoint/2010/main" val="11256402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82A8EF-BF50-42B4-8FEF-CAD2033C3D6C}" type="slidenum">
              <a:rPr lang="en-GB" smtClean="0"/>
              <a:t>24</a:t>
            </a:fld>
            <a:endParaRPr lang="en-GB"/>
          </a:p>
        </p:txBody>
      </p:sp>
    </p:spTree>
    <p:extLst>
      <p:ext uri="{BB962C8B-B14F-4D97-AF65-F5344CB8AC3E}">
        <p14:creationId xmlns:p14="http://schemas.microsoft.com/office/powerpoint/2010/main" val="16447199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82A8EF-BF50-42B4-8FEF-CAD2033C3D6C}" type="slidenum">
              <a:rPr lang="en-GB" smtClean="0"/>
              <a:t>27</a:t>
            </a:fld>
            <a:endParaRPr lang="en-GB"/>
          </a:p>
        </p:txBody>
      </p:sp>
    </p:spTree>
    <p:extLst>
      <p:ext uri="{BB962C8B-B14F-4D97-AF65-F5344CB8AC3E}">
        <p14:creationId xmlns:p14="http://schemas.microsoft.com/office/powerpoint/2010/main" val="5761009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82A8EF-BF50-42B4-8FEF-CAD2033C3D6C}" type="slidenum">
              <a:rPr lang="en-GB" smtClean="0"/>
              <a:t>28</a:t>
            </a:fld>
            <a:endParaRPr lang="en-GB"/>
          </a:p>
        </p:txBody>
      </p:sp>
    </p:spTree>
    <p:extLst>
      <p:ext uri="{BB962C8B-B14F-4D97-AF65-F5344CB8AC3E}">
        <p14:creationId xmlns:p14="http://schemas.microsoft.com/office/powerpoint/2010/main" val="3091522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10254-CA43-45B2-813A-E4D55AB9D9C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B13DFA2-D0E5-447D-BB08-91E2037C7B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B62F2E1-6AD4-4BA0-AECF-D874B2B14EBE}"/>
              </a:ext>
            </a:extLst>
          </p:cNvPr>
          <p:cNvSpPr>
            <a:spLocks noGrp="1"/>
          </p:cNvSpPr>
          <p:nvPr>
            <p:ph type="dt" sz="half" idx="10"/>
          </p:nvPr>
        </p:nvSpPr>
        <p:spPr/>
        <p:txBody>
          <a:bodyPr/>
          <a:lstStyle/>
          <a:p>
            <a:fld id="{DFDFC780-BF5B-40CE-9CDF-35F3381F2350}" type="datetimeFigureOut">
              <a:rPr lang="en-GB" smtClean="0"/>
              <a:t>18/02/2022</a:t>
            </a:fld>
            <a:endParaRPr lang="en-GB"/>
          </a:p>
        </p:txBody>
      </p:sp>
      <p:sp>
        <p:nvSpPr>
          <p:cNvPr id="5" name="Footer Placeholder 4">
            <a:extLst>
              <a:ext uri="{FF2B5EF4-FFF2-40B4-BE49-F238E27FC236}">
                <a16:creationId xmlns:a16="http://schemas.microsoft.com/office/drawing/2014/main" id="{50373436-9C79-4EF9-9D22-D34106B752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902B21-7CFB-4457-8BF0-217AD06E9DB1}"/>
              </a:ext>
            </a:extLst>
          </p:cNvPr>
          <p:cNvSpPr>
            <a:spLocks noGrp="1"/>
          </p:cNvSpPr>
          <p:nvPr>
            <p:ph type="sldNum" sz="quarter" idx="12"/>
          </p:nvPr>
        </p:nvSpPr>
        <p:spPr/>
        <p:txBody>
          <a:bodyPr/>
          <a:lstStyle/>
          <a:p>
            <a:fld id="{3F3E8A54-CB74-4BA4-928F-652FE4C260D0}" type="slidenum">
              <a:rPr lang="en-GB" smtClean="0"/>
              <a:t>‹#›</a:t>
            </a:fld>
            <a:endParaRPr lang="en-GB"/>
          </a:p>
        </p:txBody>
      </p:sp>
    </p:spTree>
    <p:extLst>
      <p:ext uri="{BB962C8B-B14F-4D97-AF65-F5344CB8AC3E}">
        <p14:creationId xmlns:p14="http://schemas.microsoft.com/office/powerpoint/2010/main" val="3961748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A7D9A-2448-4DAE-9710-C8617FCA8BB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AA583C7-EDBD-4BD2-B3EA-456FD29CE4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0DD50B8-9830-4569-B70A-C855D4D19FFA}"/>
              </a:ext>
            </a:extLst>
          </p:cNvPr>
          <p:cNvSpPr>
            <a:spLocks noGrp="1"/>
          </p:cNvSpPr>
          <p:nvPr>
            <p:ph type="dt" sz="half" idx="10"/>
          </p:nvPr>
        </p:nvSpPr>
        <p:spPr/>
        <p:txBody>
          <a:bodyPr/>
          <a:lstStyle/>
          <a:p>
            <a:fld id="{DFDFC780-BF5B-40CE-9CDF-35F3381F2350}" type="datetimeFigureOut">
              <a:rPr lang="en-GB" smtClean="0"/>
              <a:t>18/02/2022</a:t>
            </a:fld>
            <a:endParaRPr lang="en-GB"/>
          </a:p>
        </p:txBody>
      </p:sp>
      <p:sp>
        <p:nvSpPr>
          <p:cNvPr id="5" name="Footer Placeholder 4">
            <a:extLst>
              <a:ext uri="{FF2B5EF4-FFF2-40B4-BE49-F238E27FC236}">
                <a16:creationId xmlns:a16="http://schemas.microsoft.com/office/drawing/2014/main" id="{BE134AC0-B27E-46AF-BE30-0AB6923F402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16A7006-8022-47B6-9194-7B94D4319055}"/>
              </a:ext>
            </a:extLst>
          </p:cNvPr>
          <p:cNvSpPr>
            <a:spLocks noGrp="1"/>
          </p:cNvSpPr>
          <p:nvPr>
            <p:ph type="sldNum" sz="quarter" idx="12"/>
          </p:nvPr>
        </p:nvSpPr>
        <p:spPr/>
        <p:txBody>
          <a:bodyPr/>
          <a:lstStyle/>
          <a:p>
            <a:fld id="{3F3E8A54-CB74-4BA4-928F-652FE4C260D0}" type="slidenum">
              <a:rPr lang="en-GB" smtClean="0"/>
              <a:t>‹#›</a:t>
            </a:fld>
            <a:endParaRPr lang="en-GB"/>
          </a:p>
        </p:txBody>
      </p:sp>
    </p:spTree>
    <p:extLst>
      <p:ext uri="{BB962C8B-B14F-4D97-AF65-F5344CB8AC3E}">
        <p14:creationId xmlns:p14="http://schemas.microsoft.com/office/powerpoint/2010/main" val="3909313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CEA38-4BD8-45CB-991C-EB0E7058C00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62D12C3-8742-458B-8000-76BF9698C6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C8FC89-B2DA-4729-A106-0CB57F32437C}"/>
              </a:ext>
            </a:extLst>
          </p:cNvPr>
          <p:cNvSpPr>
            <a:spLocks noGrp="1"/>
          </p:cNvSpPr>
          <p:nvPr>
            <p:ph type="dt" sz="half" idx="10"/>
          </p:nvPr>
        </p:nvSpPr>
        <p:spPr/>
        <p:txBody>
          <a:bodyPr/>
          <a:lstStyle/>
          <a:p>
            <a:fld id="{DFDFC780-BF5B-40CE-9CDF-35F3381F2350}" type="datetimeFigureOut">
              <a:rPr lang="en-GB" smtClean="0"/>
              <a:t>18/02/2022</a:t>
            </a:fld>
            <a:endParaRPr lang="en-GB"/>
          </a:p>
        </p:txBody>
      </p:sp>
      <p:sp>
        <p:nvSpPr>
          <p:cNvPr id="5" name="Footer Placeholder 4">
            <a:extLst>
              <a:ext uri="{FF2B5EF4-FFF2-40B4-BE49-F238E27FC236}">
                <a16:creationId xmlns:a16="http://schemas.microsoft.com/office/drawing/2014/main" id="{434B0EAC-F05F-4FB8-BFFC-BC66D06295E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EB7FC76-5742-4A19-9BD0-EDCE4D07438C}"/>
              </a:ext>
            </a:extLst>
          </p:cNvPr>
          <p:cNvSpPr>
            <a:spLocks noGrp="1"/>
          </p:cNvSpPr>
          <p:nvPr>
            <p:ph type="sldNum" sz="quarter" idx="12"/>
          </p:nvPr>
        </p:nvSpPr>
        <p:spPr/>
        <p:txBody>
          <a:bodyPr/>
          <a:lstStyle/>
          <a:p>
            <a:fld id="{3F3E8A54-CB74-4BA4-928F-652FE4C260D0}" type="slidenum">
              <a:rPr lang="en-GB" smtClean="0"/>
              <a:t>‹#›</a:t>
            </a:fld>
            <a:endParaRPr lang="en-GB"/>
          </a:p>
        </p:txBody>
      </p:sp>
    </p:spTree>
    <p:extLst>
      <p:ext uri="{BB962C8B-B14F-4D97-AF65-F5344CB8AC3E}">
        <p14:creationId xmlns:p14="http://schemas.microsoft.com/office/powerpoint/2010/main" val="1807851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A6D67-DA79-49F5-B9BD-E363CA88A2A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1E137C5-9D79-4902-A746-CE5393CEA19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45D1BBC-1206-4A50-ABE8-31EB109D3F7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A407844-7BB3-4A8D-9A81-A7C6E5FE326B}"/>
              </a:ext>
            </a:extLst>
          </p:cNvPr>
          <p:cNvSpPr>
            <a:spLocks noGrp="1"/>
          </p:cNvSpPr>
          <p:nvPr>
            <p:ph type="dt" sz="half" idx="10"/>
          </p:nvPr>
        </p:nvSpPr>
        <p:spPr/>
        <p:txBody>
          <a:bodyPr/>
          <a:lstStyle/>
          <a:p>
            <a:fld id="{DFDFC780-BF5B-40CE-9CDF-35F3381F2350}" type="datetimeFigureOut">
              <a:rPr lang="en-GB" smtClean="0"/>
              <a:t>18/02/2022</a:t>
            </a:fld>
            <a:endParaRPr lang="en-GB"/>
          </a:p>
        </p:txBody>
      </p:sp>
      <p:sp>
        <p:nvSpPr>
          <p:cNvPr id="6" name="Footer Placeholder 5">
            <a:extLst>
              <a:ext uri="{FF2B5EF4-FFF2-40B4-BE49-F238E27FC236}">
                <a16:creationId xmlns:a16="http://schemas.microsoft.com/office/drawing/2014/main" id="{D38FDF4D-345F-4FBE-8A14-A0E258D522E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C5F6F08-EC01-4063-82EB-0B918398D927}"/>
              </a:ext>
            </a:extLst>
          </p:cNvPr>
          <p:cNvSpPr>
            <a:spLocks noGrp="1"/>
          </p:cNvSpPr>
          <p:nvPr>
            <p:ph type="sldNum" sz="quarter" idx="12"/>
          </p:nvPr>
        </p:nvSpPr>
        <p:spPr/>
        <p:txBody>
          <a:bodyPr/>
          <a:lstStyle/>
          <a:p>
            <a:fld id="{3F3E8A54-CB74-4BA4-928F-652FE4C260D0}" type="slidenum">
              <a:rPr lang="en-GB" smtClean="0"/>
              <a:t>‹#›</a:t>
            </a:fld>
            <a:endParaRPr lang="en-GB"/>
          </a:p>
        </p:txBody>
      </p:sp>
    </p:spTree>
    <p:extLst>
      <p:ext uri="{BB962C8B-B14F-4D97-AF65-F5344CB8AC3E}">
        <p14:creationId xmlns:p14="http://schemas.microsoft.com/office/powerpoint/2010/main" val="2134765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3D0E9-AE89-4ACA-9ED1-2B4BA355DA9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F7F3793-A737-4E13-98CB-27FF48BE3A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9EEDBE-EF3C-49CE-B768-63BD51B35BD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84C0426-C9CE-462D-8940-B2642CF914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A1E94FF-89AE-4D7E-8DE7-2356C60890F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7897597-DEFF-467E-9DBA-A985AF309250}"/>
              </a:ext>
            </a:extLst>
          </p:cNvPr>
          <p:cNvSpPr>
            <a:spLocks noGrp="1"/>
          </p:cNvSpPr>
          <p:nvPr>
            <p:ph type="dt" sz="half" idx="10"/>
          </p:nvPr>
        </p:nvSpPr>
        <p:spPr/>
        <p:txBody>
          <a:bodyPr/>
          <a:lstStyle/>
          <a:p>
            <a:fld id="{DFDFC780-BF5B-40CE-9CDF-35F3381F2350}" type="datetimeFigureOut">
              <a:rPr lang="en-GB" smtClean="0"/>
              <a:t>18/02/2022</a:t>
            </a:fld>
            <a:endParaRPr lang="en-GB"/>
          </a:p>
        </p:txBody>
      </p:sp>
      <p:sp>
        <p:nvSpPr>
          <p:cNvPr id="8" name="Footer Placeholder 7">
            <a:extLst>
              <a:ext uri="{FF2B5EF4-FFF2-40B4-BE49-F238E27FC236}">
                <a16:creationId xmlns:a16="http://schemas.microsoft.com/office/drawing/2014/main" id="{8C3D63DC-63B8-4164-9E9A-6746050C327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C1AF282-05B1-4A27-B79C-8E75715768D1}"/>
              </a:ext>
            </a:extLst>
          </p:cNvPr>
          <p:cNvSpPr>
            <a:spLocks noGrp="1"/>
          </p:cNvSpPr>
          <p:nvPr>
            <p:ph type="sldNum" sz="quarter" idx="12"/>
          </p:nvPr>
        </p:nvSpPr>
        <p:spPr/>
        <p:txBody>
          <a:bodyPr/>
          <a:lstStyle/>
          <a:p>
            <a:fld id="{3F3E8A54-CB74-4BA4-928F-652FE4C260D0}" type="slidenum">
              <a:rPr lang="en-GB" smtClean="0"/>
              <a:t>‹#›</a:t>
            </a:fld>
            <a:endParaRPr lang="en-GB"/>
          </a:p>
        </p:txBody>
      </p:sp>
    </p:spTree>
    <p:extLst>
      <p:ext uri="{BB962C8B-B14F-4D97-AF65-F5344CB8AC3E}">
        <p14:creationId xmlns:p14="http://schemas.microsoft.com/office/powerpoint/2010/main" val="1344295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BF8E3-C174-48F0-BB86-841599133DA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2AE7EBB-77C9-4B50-95DE-5F703390F506}"/>
              </a:ext>
            </a:extLst>
          </p:cNvPr>
          <p:cNvSpPr>
            <a:spLocks noGrp="1"/>
          </p:cNvSpPr>
          <p:nvPr>
            <p:ph type="dt" sz="half" idx="10"/>
          </p:nvPr>
        </p:nvSpPr>
        <p:spPr/>
        <p:txBody>
          <a:bodyPr/>
          <a:lstStyle/>
          <a:p>
            <a:fld id="{DFDFC780-BF5B-40CE-9CDF-35F3381F2350}" type="datetimeFigureOut">
              <a:rPr lang="en-GB" smtClean="0"/>
              <a:t>18/02/2022</a:t>
            </a:fld>
            <a:endParaRPr lang="en-GB"/>
          </a:p>
        </p:txBody>
      </p:sp>
      <p:sp>
        <p:nvSpPr>
          <p:cNvPr id="4" name="Footer Placeholder 3">
            <a:extLst>
              <a:ext uri="{FF2B5EF4-FFF2-40B4-BE49-F238E27FC236}">
                <a16:creationId xmlns:a16="http://schemas.microsoft.com/office/drawing/2014/main" id="{F5501E0E-B8C1-47A1-8B02-19951076BDA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92A93D6-45C0-4016-8C1C-4FC6EC1B3021}"/>
              </a:ext>
            </a:extLst>
          </p:cNvPr>
          <p:cNvSpPr>
            <a:spLocks noGrp="1"/>
          </p:cNvSpPr>
          <p:nvPr>
            <p:ph type="sldNum" sz="quarter" idx="12"/>
          </p:nvPr>
        </p:nvSpPr>
        <p:spPr/>
        <p:txBody>
          <a:bodyPr/>
          <a:lstStyle/>
          <a:p>
            <a:fld id="{3F3E8A54-CB74-4BA4-928F-652FE4C260D0}" type="slidenum">
              <a:rPr lang="en-GB" smtClean="0"/>
              <a:t>‹#›</a:t>
            </a:fld>
            <a:endParaRPr lang="en-GB"/>
          </a:p>
        </p:txBody>
      </p:sp>
    </p:spTree>
    <p:extLst>
      <p:ext uri="{BB962C8B-B14F-4D97-AF65-F5344CB8AC3E}">
        <p14:creationId xmlns:p14="http://schemas.microsoft.com/office/powerpoint/2010/main" val="497145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4936A9B-735D-4369-A05C-903B640C9842}"/>
              </a:ext>
            </a:extLst>
          </p:cNvPr>
          <p:cNvSpPr>
            <a:spLocks noGrp="1"/>
          </p:cNvSpPr>
          <p:nvPr>
            <p:ph type="dt" sz="half" idx="10"/>
          </p:nvPr>
        </p:nvSpPr>
        <p:spPr/>
        <p:txBody>
          <a:bodyPr/>
          <a:lstStyle/>
          <a:p>
            <a:fld id="{DFDFC780-BF5B-40CE-9CDF-35F3381F2350}" type="datetimeFigureOut">
              <a:rPr lang="en-GB" smtClean="0"/>
              <a:t>18/02/2022</a:t>
            </a:fld>
            <a:endParaRPr lang="en-GB"/>
          </a:p>
        </p:txBody>
      </p:sp>
      <p:sp>
        <p:nvSpPr>
          <p:cNvPr id="3" name="Footer Placeholder 2">
            <a:extLst>
              <a:ext uri="{FF2B5EF4-FFF2-40B4-BE49-F238E27FC236}">
                <a16:creationId xmlns:a16="http://schemas.microsoft.com/office/drawing/2014/main" id="{343A7B62-C13F-4945-BA8B-2DE202FCD4D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28E8218-4D62-470B-A97A-04CE5A8FCA82}"/>
              </a:ext>
            </a:extLst>
          </p:cNvPr>
          <p:cNvSpPr>
            <a:spLocks noGrp="1"/>
          </p:cNvSpPr>
          <p:nvPr>
            <p:ph type="sldNum" sz="quarter" idx="12"/>
          </p:nvPr>
        </p:nvSpPr>
        <p:spPr/>
        <p:txBody>
          <a:bodyPr/>
          <a:lstStyle/>
          <a:p>
            <a:fld id="{3F3E8A54-CB74-4BA4-928F-652FE4C260D0}" type="slidenum">
              <a:rPr lang="en-GB" smtClean="0"/>
              <a:t>‹#›</a:t>
            </a:fld>
            <a:endParaRPr lang="en-GB"/>
          </a:p>
        </p:txBody>
      </p:sp>
    </p:spTree>
    <p:extLst>
      <p:ext uri="{BB962C8B-B14F-4D97-AF65-F5344CB8AC3E}">
        <p14:creationId xmlns:p14="http://schemas.microsoft.com/office/powerpoint/2010/main" val="721052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041DD-6FA6-443D-A9C7-EA2CF36605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8AC8D18-4932-4846-853B-AAF084D901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3AA8E06-F102-4F54-9E0F-20F9424DAB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DD415E-6AD6-4055-BC57-11897E8C9533}"/>
              </a:ext>
            </a:extLst>
          </p:cNvPr>
          <p:cNvSpPr>
            <a:spLocks noGrp="1"/>
          </p:cNvSpPr>
          <p:nvPr>
            <p:ph type="dt" sz="half" idx="10"/>
          </p:nvPr>
        </p:nvSpPr>
        <p:spPr/>
        <p:txBody>
          <a:bodyPr/>
          <a:lstStyle/>
          <a:p>
            <a:fld id="{DFDFC780-BF5B-40CE-9CDF-35F3381F2350}" type="datetimeFigureOut">
              <a:rPr lang="en-GB" smtClean="0"/>
              <a:t>18/02/2022</a:t>
            </a:fld>
            <a:endParaRPr lang="en-GB"/>
          </a:p>
        </p:txBody>
      </p:sp>
      <p:sp>
        <p:nvSpPr>
          <p:cNvPr id="6" name="Footer Placeholder 5">
            <a:extLst>
              <a:ext uri="{FF2B5EF4-FFF2-40B4-BE49-F238E27FC236}">
                <a16:creationId xmlns:a16="http://schemas.microsoft.com/office/drawing/2014/main" id="{B2CA6C6A-286B-42A7-B4C2-8949ED95914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B5E1864-0430-4858-AA2B-14BC9AC1B4E7}"/>
              </a:ext>
            </a:extLst>
          </p:cNvPr>
          <p:cNvSpPr>
            <a:spLocks noGrp="1"/>
          </p:cNvSpPr>
          <p:nvPr>
            <p:ph type="sldNum" sz="quarter" idx="12"/>
          </p:nvPr>
        </p:nvSpPr>
        <p:spPr/>
        <p:txBody>
          <a:bodyPr/>
          <a:lstStyle/>
          <a:p>
            <a:fld id="{3F3E8A54-CB74-4BA4-928F-652FE4C260D0}" type="slidenum">
              <a:rPr lang="en-GB" smtClean="0"/>
              <a:t>‹#›</a:t>
            </a:fld>
            <a:endParaRPr lang="en-GB"/>
          </a:p>
        </p:txBody>
      </p:sp>
    </p:spTree>
    <p:extLst>
      <p:ext uri="{BB962C8B-B14F-4D97-AF65-F5344CB8AC3E}">
        <p14:creationId xmlns:p14="http://schemas.microsoft.com/office/powerpoint/2010/main" val="1286552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097F7-2785-4D9E-8C34-26F280AF8F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F0C1D58-CAED-4254-B884-E1585FB97B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31EBC9E-2C55-49B9-BD42-7E307ACB3C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1D4C71-0DAB-4EFC-90EF-EA2615FE0134}"/>
              </a:ext>
            </a:extLst>
          </p:cNvPr>
          <p:cNvSpPr>
            <a:spLocks noGrp="1"/>
          </p:cNvSpPr>
          <p:nvPr>
            <p:ph type="dt" sz="half" idx="10"/>
          </p:nvPr>
        </p:nvSpPr>
        <p:spPr/>
        <p:txBody>
          <a:bodyPr/>
          <a:lstStyle/>
          <a:p>
            <a:fld id="{DFDFC780-BF5B-40CE-9CDF-35F3381F2350}" type="datetimeFigureOut">
              <a:rPr lang="en-GB" smtClean="0"/>
              <a:t>18/02/2022</a:t>
            </a:fld>
            <a:endParaRPr lang="en-GB"/>
          </a:p>
        </p:txBody>
      </p:sp>
      <p:sp>
        <p:nvSpPr>
          <p:cNvPr id="6" name="Footer Placeholder 5">
            <a:extLst>
              <a:ext uri="{FF2B5EF4-FFF2-40B4-BE49-F238E27FC236}">
                <a16:creationId xmlns:a16="http://schemas.microsoft.com/office/drawing/2014/main" id="{EAAC5F58-7EE3-4926-BA88-F0E12FCF379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2E4E006-5DE5-4746-B396-B10DF05FE620}"/>
              </a:ext>
            </a:extLst>
          </p:cNvPr>
          <p:cNvSpPr>
            <a:spLocks noGrp="1"/>
          </p:cNvSpPr>
          <p:nvPr>
            <p:ph type="sldNum" sz="quarter" idx="12"/>
          </p:nvPr>
        </p:nvSpPr>
        <p:spPr/>
        <p:txBody>
          <a:bodyPr/>
          <a:lstStyle/>
          <a:p>
            <a:fld id="{3F3E8A54-CB74-4BA4-928F-652FE4C260D0}" type="slidenum">
              <a:rPr lang="en-GB" smtClean="0"/>
              <a:t>‹#›</a:t>
            </a:fld>
            <a:endParaRPr lang="en-GB"/>
          </a:p>
        </p:txBody>
      </p:sp>
    </p:spTree>
    <p:extLst>
      <p:ext uri="{BB962C8B-B14F-4D97-AF65-F5344CB8AC3E}">
        <p14:creationId xmlns:p14="http://schemas.microsoft.com/office/powerpoint/2010/main" val="1595606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13FCC-1A15-4339-9184-27AC3A113DF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C32162C-77E5-43CD-848F-0A74214FFC5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4C751EE-19AF-416C-AA7D-574367E3B844}"/>
              </a:ext>
            </a:extLst>
          </p:cNvPr>
          <p:cNvSpPr>
            <a:spLocks noGrp="1"/>
          </p:cNvSpPr>
          <p:nvPr>
            <p:ph type="dt" sz="half" idx="10"/>
          </p:nvPr>
        </p:nvSpPr>
        <p:spPr/>
        <p:txBody>
          <a:bodyPr/>
          <a:lstStyle/>
          <a:p>
            <a:fld id="{DFDFC780-BF5B-40CE-9CDF-35F3381F2350}" type="datetimeFigureOut">
              <a:rPr lang="en-GB" smtClean="0"/>
              <a:t>18/02/2022</a:t>
            </a:fld>
            <a:endParaRPr lang="en-GB"/>
          </a:p>
        </p:txBody>
      </p:sp>
      <p:sp>
        <p:nvSpPr>
          <p:cNvPr id="5" name="Footer Placeholder 4">
            <a:extLst>
              <a:ext uri="{FF2B5EF4-FFF2-40B4-BE49-F238E27FC236}">
                <a16:creationId xmlns:a16="http://schemas.microsoft.com/office/drawing/2014/main" id="{C85D7D3F-2BD7-40D7-900A-C747E3AEDC5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571E102-6E22-4692-A7F9-DA0299F5D6F2}"/>
              </a:ext>
            </a:extLst>
          </p:cNvPr>
          <p:cNvSpPr>
            <a:spLocks noGrp="1"/>
          </p:cNvSpPr>
          <p:nvPr>
            <p:ph type="sldNum" sz="quarter" idx="12"/>
          </p:nvPr>
        </p:nvSpPr>
        <p:spPr/>
        <p:txBody>
          <a:bodyPr/>
          <a:lstStyle/>
          <a:p>
            <a:fld id="{3F3E8A54-CB74-4BA4-928F-652FE4C260D0}" type="slidenum">
              <a:rPr lang="en-GB" smtClean="0"/>
              <a:t>‹#›</a:t>
            </a:fld>
            <a:endParaRPr lang="en-GB"/>
          </a:p>
        </p:txBody>
      </p:sp>
    </p:spTree>
    <p:extLst>
      <p:ext uri="{BB962C8B-B14F-4D97-AF65-F5344CB8AC3E}">
        <p14:creationId xmlns:p14="http://schemas.microsoft.com/office/powerpoint/2010/main" val="1949914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CE0E68-DFCC-430B-A854-ED52D412D60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71FD95A-CF63-4B2A-BDE2-FB13619DF6E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9146CC3-17C5-452B-939D-85B8F4CAB123}"/>
              </a:ext>
            </a:extLst>
          </p:cNvPr>
          <p:cNvSpPr>
            <a:spLocks noGrp="1"/>
          </p:cNvSpPr>
          <p:nvPr>
            <p:ph type="dt" sz="half" idx="10"/>
          </p:nvPr>
        </p:nvSpPr>
        <p:spPr/>
        <p:txBody>
          <a:bodyPr/>
          <a:lstStyle/>
          <a:p>
            <a:fld id="{DFDFC780-BF5B-40CE-9CDF-35F3381F2350}" type="datetimeFigureOut">
              <a:rPr lang="en-GB" smtClean="0"/>
              <a:t>18/02/2022</a:t>
            </a:fld>
            <a:endParaRPr lang="en-GB"/>
          </a:p>
        </p:txBody>
      </p:sp>
      <p:sp>
        <p:nvSpPr>
          <p:cNvPr id="5" name="Footer Placeholder 4">
            <a:extLst>
              <a:ext uri="{FF2B5EF4-FFF2-40B4-BE49-F238E27FC236}">
                <a16:creationId xmlns:a16="http://schemas.microsoft.com/office/drawing/2014/main" id="{A3AB7E3F-0EDF-4D9F-91F7-C1E40E69685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71103EA-7A9B-40D6-B0EC-A00F261A1DF1}"/>
              </a:ext>
            </a:extLst>
          </p:cNvPr>
          <p:cNvSpPr>
            <a:spLocks noGrp="1"/>
          </p:cNvSpPr>
          <p:nvPr>
            <p:ph type="sldNum" sz="quarter" idx="12"/>
          </p:nvPr>
        </p:nvSpPr>
        <p:spPr/>
        <p:txBody>
          <a:bodyPr/>
          <a:lstStyle/>
          <a:p>
            <a:fld id="{3F3E8A54-CB74-4BA4-928F-652FE4C260D0}" type="slidenum">
              <a:rPr lang="en-GB" smtClean="0"/>
              <a:t>‹#›</a:t>
            </a:fld>
            <a:endParaRPr lang="en-GB"/>
          </a:p>
        </p:txBody>
      </p:sp>
    </p:spTree>
    <p:extLst>
      <p:ext uri="{BB962C8B-B14F-4D97-AF65-F5344CB8AC3E}">
        <p14:creationId xmlns:p14="http://schemas.microsoft.com/office/powerpoint/2010/main" val="29154341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358775"/>
            <a:ext cx="10972800" cy="1143000"/>
          </a:xfrm>
          <a:prstGeom prst="rect">
            <a:avLst/>
          </a:prstGeom>
        </p:spPr>
        <p:txBody>
          <a:bodyPr/>
          <a:lstStyle/>
          <a:p>
            <a:r>
              <a:rPr lang="en-US"/>
              <a:t>Click to edit Master title style</a:t>
            </a:r>
          </a:p>
        </p:txBody>
      </p:sp>
      <p:sp>
        <p:nvSpPr>
          <p:cNvPr id="3" name="SmartArt Placeholder 2"/>
          <p:cNvSpPr>
            <a:spLocks noGrp="1"/>
          </p:cNvSpPr>
          <p:nvPr>
            <p:ph type="dgm" idx="1"/>
          </p:nvPr>
        </p:nvSpPr>
        <p:spPr>
          <a:xfrm>
            <a:off x="609600" y="1600201"/>
            <a:ext cx="10972800" cy="4525963"/>
          </a:xfrm>
          <a:prstGeom prst="rect">
            <a:avLst/>
          </a:prstGeom>
        </p:spPr>
        <p:txBody>
          <a:bodyPr/>
          <a:lstStyle/>
          <a:p>
            <a:pPr lvl="0"/>
            <a:endParaRPr lang="en-US" noProof="0"/>
          </a:p>
        </p:txBody>
      </p:sp>
      <p:sp>
        <p:nvSpPr>
          <p:cNvPr id="4" name="Rectangle 6"/>
          <p:cNvSpPr>
            <a:spLocks noGrp="1"/>
          </p:cNvSpPr>
          <p:nvPr>
            <p:ph type="dt" sz="half" idx="10"/>
          </p:nvPr>
        </p:nvSpPr>
        <p:spPr>
          <a:xfrm>
            <a:off x="838200" y="6356350"/>
            <a:ext cx="2743200" cy="365125"/>
          </a:xfrm>
          <a:prstGeom prst="rect">
            <a:avLst/>
          </a:prstGeom>
        </p:spPr>
        <p:txBody>
          <a:bodyPr/>
          <a:lstStyle>
            <a:lvl1pPr>
              <a:defRPr/>
            </a:lvl1pPr>
          </a:lstStyle>
          <a:p>
            <a:pPr>
              <a:defRPr/>
            </a:pPr>
            <a:fld id="{A1A5A46C-0C70-4005-BAA0-7E1BC187A9C3}" type="datetimeFigureOut">
              <a:rPr lang="en-US"/>
              <a:pPr>
                <a:defRPr/>
              </a:pPr>
              <a:t>2/18/2022</a:t>
            </a:fld>
            <a:endParaRPr lang="en-US" dirty="0"/>
          </a:p>
        </p:txBody>
      </p:sp>
      <p:sp>
        <p:nvSpPr>
          <p:cNvPr id="5" name="Rectangle 20"/>
          <p:cNvSpPr>
            <a:spLocks noGrp="1"/>
          </p:cNvSpPr>
          <p:nvPr>
            <p:ph type="ftr" sz="quarter" idx="11"/>
          </p:nvPr>
        </p:nvSpPr>
        <p:spPr>
          <a:xfrm>
            <a:off x="4165600" y="6356351"/>
            <a:ext cx="3860800" cy="365125"/>
          </a:xfrm>
          <a:prstGeom prst="rect">
            <a:avLst/>
          </a:prstGeom>
        </p:spPr>
        <p:txBody>
          <a:bodyPr/>
          <a:lstStyle>
            <a:lvl1pPr>
              <a:defRPr/>
            </a:lvl1pPr>
          </a:lstStyle>
          <a:p>
            <a:pPr>
              <a:defRPr/>
            </a:pPr>
            <a:endParaRPr lang="en-US"/>
          </a:p>
        </p:txBody>
      </p:sp>
      <p:sp>
        <p:nvSpPr>
          <p:cNvPr id="6" name="Rectangle 21"/>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5A56ADE9-89A2-42D1-B3E5-516F0CE3A5DE}" type="slidenum">
              <a:rPr lang="en-US"/>
              <a:pPr>
                <a:defRPr/>
              </a:pPr>
              <a:t>‹#›</a:t>
            </a:fld>
            <a:endParaRPr lang="en-US" dirty="0"/>
          </a:p>
        </p:txBody>
      </p:sp>
    </p:spTree>
    <p:extLst>
      <p:ext uri="{BB962C8B-B14F-4D97-AF65-F5344CB8AC3E}">
        <p14:creationId xmlns:p14="http://schemas.microsoft.com/office/powerpoint/2010/main" val="34008129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DF059-3EFA-47F3-8EDB-44A30C2510C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0C84795-619E-48E9-AE00-E26702BDC2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F24AA11-04CD-4711-9A1C-6BE063BA0B82}"/>
              </a:ext>
            </a:extLst>
          </p:cNvPr>
          <p:cNvSpPr>
            <a:spLocks noGrp="1"/>
          </p:cNvSpPr>
          <p:nvPr>
            <p:ph type="dt" sz="half" idx="10"/>
          </p:nvPr>
        </p:nvSpPr>
        <p:spPr/>
        <p:txBody>
          <a:bodyPr/>
          <a:lstStyle/>
          <a:p>
            <a:fld id="{FD0057CF-D312-49C4-B8CA-72EBA5F22BDC}" type="datetimeFigureOut">
              <a:rPr lang="en-GB" smtClean="0"/>
              <a:t>18/02/2022</a:t>
            </a:fld>
            <a:endParaRPr lang="en-GB" dirty="0"/>
          </a:p>
        </p:txBody>
      </p:sp>
      <p:sp>
        <p:nvSpPr>
          <p:cNvPr id="5" name="Footer Placeholder 4">
            <a:extLst>
              <a:ext uri="{FF2B5EF4-FFF2-40B4-BE49-F238E27FC236}">
                <a16:creationId xmlns:a16="http://schemas.microsoft.com/office/drawing/2014/main" id="{08838BCE-2B33-4E06-BBA4-6264B044755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6CC51F0-A38C-4F04-9966-6E1CB180FF69}"/>
              </a:ext>
            </a:extLst>
          </p:cNvPr>
          <p:cNvSpPr>
            <a:spLocks noGrp="1"/>
          </p:cNvSpPr>
          <p:nvPr>
            <p:ph type="sldNum" sz="quarter" idx="12"/>
          </p:nvPr>
        </p:nvSpPr>
        <p:spPr/>
        <p:txBody>
          <a:bodyPr/>
          <a:lstStyle/>
          <a:p>
            <a:fld id="{8DA7026C-3779-4461-B653-D01CFB1C284C}" type="slidenum">
              <a:rPr lang="en-GB" smtClean="0"/>
              <a:t>‹#›</a:t>
            </a:fld>
            <a:endParaRPr lang="en-GB" dirty="0"/>
          </a:p>
        </p:txBody>
      </p:sp>
    </p:spTree>
    <p:extLst>
      <p:ext uri="{BB962C8B-B14F-4D97-AF65-F5344CB8AC3E}">
        <p14:creationId xmlns:p14="http://schemas.microsoft.com/office/powerpoint/2010/main" val="1778671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2C1B2-F4E4-4763-8FFF-183A750A092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F6F7EB-ED6E-4EFF-952C-975711E67B8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9E3BDA6-700D-43D3-B3B3-8EA9881684C9}"/>
              </a:ext>
            </a:extLst>
          </p:cNvPr>
          <p:cNvSpPr>
            <a:spLocks noGrp="1"/>
          </p:cNvSpPr>
          <p:nvPr>
            <p:ph type="dt" sz="half" idx="10"/>
          </p:nvPr>
        </p:nvSpPr>
        <p:spPr/>
        <p:txBody>
          <a:bodyPr/>
          <a:lstStyle/>
          <a:p>
            <a:fld id="{FD0057CF-D312-49C4-B8CA-72EBA5F22BDC}" type="datetimeFigureOut">
              <a:rPr lang="en-GB" smtClean="0"/>
              <a:t>18/02/2022</a:t>
            </a:fld>
            <a:endParaRPr lang="en-GB" dirty="0"/>
          </a:p>
        </p:txBody>
      </p:sp>
      <p:sp>
        <p:nvSpPr>
          <p:cNvPr id="5" name="Footer Placeholder 4">
            <a:extLst>
              <a:ext uri="{FF2B5EF4-FFF2-40B4-BE49-F238E27FC236}">
                <a16:creationId xmlns:a16="http://schemas.microsoft.com/office/drawing/2014/main" id="{6AFD16D9-271C-4515-B033-C44132F0FD11}"/>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CE2A8D25-4121-4274-A29D-71DEE16420DF}"/>
              </a:ext>
            </a:extLst>
          </p:cNvPr>
          <p:cNvSpPr>
            <a:spLocks noGrp="1"/>
          </p:cNvSpPr>
          <p:nvPr>
            <p:ph type="sldNum" sz="quarter" idx="12"/>
          </p:nvPr>
        </p:nvSpPr>
        <p:spPr/>
        <p:txBody>
          <a:bodyPr/>
          <a:lstStyle/>
          <a:p>
            <a:fld id="{8DA7026C-3779-4461-B653-D01CFB1C284C}" type="slidenum">
              <a:rPr lang="en-GB" smtClean="0"/>
              <a:t>‹#›</a:t>
            </a:fld>
            <a:endParaRPr lang="en-GB" dirty="0"/>
          </a:p>
        </p:txBody>
      </p:sp>
    </p:spTree>
    <p:extLst>
      <p:ext uri="{BB962C8B-B14F-4D97-AF65-F5344CB8AC3E}">
        <p14:creationId xmlns:p14="http://schemas.microsoft.com/office/powerpoint/2010/main" val="32513669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A469C-86F6-4DE2-86BE-EC3587B2EF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D321DC7-EFBD-41A2-8EAE-395FB0F6C7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94B2D43-6465-45BA-8679-762FEBB6169E}"/>
              </a:ext>
            </a:extLst>
          </p:cNvPr>
          <p:cNvSpPr>
            <a:spLocks noGrp="1"/>
          </p:cNvSpPr>
          <p:nvPr>
            <p:ph type="dt" sz="half" idx="10"/>
          </p:nvPr>
        </p:nvSpPr>
        <p:spPr/>
        <p:txBody>
          <a:bodyPr/>
          <a:lstStyle/>
          <a:p>
            <a:fld id="{FD0057CF-D312-49C4-B8CA-72EBA5F22BDC}" type="datetimeFigureOut">
              <a:rPr lang="en-GB" smtClean="0"/>
              <a:t>18/02/2022</a:t>
            </a:fld>
            <a:endParaRPr lang="en-GB" dirty="0"/>
          </a:p>
        </p:txBody>
      </p:sp>
      <p:sp>
        <p:nvSpPr>
          <p:cNvPr id="5" name="Footer Placeholder 4">
            <a:extLst>
              <a:ext uri="{FF2B5EF4-FFF2-40B4-BE49-F238E27FC236}">
                <a16:creationId xmlns:a16="http://schemas.microsoft.com/office/drawing/2014/main" id="{7D3F9388-FB16-49DC-85A0-A1D233AFA7B7}"/>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8623783D-AE7E-4DBF-B6BF-B73A659246C2}"/>
              </a:ext>
            </a:extLst>
          </p:cNvPr>
          <p:cNvSpPr>
            <a:spLocks noGrp="1"/>
          </p:cNvSpPr>
          <p:nvPr>
            <p:ph type="sldNum" sz="quarter" idx="12"/>
          </p:nvPr>
        </p:nvSpPr>
        <p:spPr/>
        <p:txBody>
          <a:bodyPr/>
          <a:lstStyle/>
          <a:p>
            <a:fld id="{8DA7026C-3779-4461-B653-D01CFB1C284C}" type="slidenum">
              <a:rPr lang="en-GB" smtClean="0"/>
              <a:t>‹#›</a:t>
            </a:fld>
            <a:endParaRPr lang="en-GB" dirty="0"/>
          </a:p>
        </p:txBody>
      </p:sp>
    </p:spTree>
    <p:extLst>
      <p:ext uri="{BB962C8B-B14F-4D97-AF65-F5344CB8AC3E}">
        <p14:creationId xmlns:p14="http://schemas.microsoft.com/office/powerpoint/2010/main" val="21720737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E71B0-7829-4F77-8642-93A6B875C6C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12FACA9-BF87-48B5-ABB7-B88A347C8CA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306E65B-F6E2-4F69-8364-2F6E8280688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29151F0-45F3-41A4-A192-A1B7428970CC}"/>
              </a:ext>
            </a:extLst>
          </p:cNvPr>
          <p:cNvSpPr>
            <a:spLocks noGrp="1"/>
          </p:cNvSpPr>
          <p:nvPr>
            <p:ph type="dt" sz="half" idx="10"/>
          </p:nvPr>
        </p:nvSpPr>
        <p:spPr/>
        <p:txBody>
          <a:bodyPr/>
          <a:lstStyle/>
          <a:p>
            <a:fld id="{FD0057CF-D312-49C4-B8CA-72EBA5F22BDC}" type="datetimeFigureOut">
              <a:rPr lang="en-GB" smtClean="0"/>
              <a:t>18/02/2022</a:t>
            </a:fld>
            <a:endParaRPr lang="en-GB" dirty="0"/>
          </a:p>
        </p:txBody>
      </p:sp>
      <p:sp>
        <p:nvSpPr>
          <p:cNvPr id="6" name="Footer Placeholder 5">
            <a:extLst>
              <a:ext uri="{FF2B5EF4-FFF2-40B4-BE49-F238E27FC236}">
                <a16:creationId xmlns:a16="http://schemas.microsoft.com/office/drawing/2014/main" id="{CB970716-A9D7-4131-8B87-92230AA59C18}"/>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2F79DCB5-5F71-4410-8C79-F9102EC3A80F}"/>
              </a:ext>
            </a:extLst>
          </p:cNvPr>
          <p:cNvSpPr>
            <a:spLocks noGrp="1"/>
          </p:cNvSpPr>
          <p:nvPr>
            <p:ph type="sldNum" sz="quarter" idx="12"/>
          </p:nvPr>
        </p:nvSpPr>
        <p:spPr/>
        <p:txBody>
          <a:bodyPr/>
          <a:lstStyle/>
          <a:p>
            <a:fld id="{8DA7026C-3779-4461-B653-D01CFB1C284C}" type="slidenum">
              <a:rPr lang="en-GB" smtClean="0"/>
              <a:t>‹#›</a:t>
            </a:fld>
            <a:endParaRPr lang="en-GB" dirty="0"/>
          </a:p>
        </p:txBody>
      </p:sp>
    </p:spTree>
    <p:extLst>
      <p:ext uri="{BB962C8B-B14F-4D97-AF65-F5344CB8AC3E}">
        <p14:creationId xmlns:p14="http://schemas.microsoft.com/office/powerpoint/2010/main" val="29219530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F085E-330A-4B39-B3BD-1EEC72E2140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FB1AE87-2E12-42BC-B82B-3E70BCC380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B63B13C-27E9-4AD2-9353-9306B6916E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636A00B-794F-4EA4-97F6-5FF0891E3C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2949AA-37E5-4286-9C7E-31F8EEC804A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590DD09-50D9-4089-8441-5EDDD2B5A231}"/>
              </a:ext>
            </a:extLst>
          </p:cNvPr>
          <p:cNvSpPr>
            <a:spLocks noGrp="1"/>
          </p:cNvSpPr>
          <p:nvPr>
            <p:ph type="dt" sz="half" idx="10"/>
          </p:nvPr>
        </p:nvSpPr>
        <p:spPr/>
        <p:txBody>
          <a:bodyPr/>
          <a:lstStyle/>
          <a:p>
            <a:fld id="{FD0057CF-D312-49C4-B8CA-72EBA5F22BDC}" type="datetimeFigureOut">
              <a:rPr lang="en-GB" smtClean="0"/>
              <a:t>18/02/2022</a:t>
            </a:fld>
            <a:endParaRPr lang="en-GB" dirty="0"/>
          </a:p>
        </p:txBody>
      </p:sp>
      <p:sp>
        <p:nvSpPr>
          <p:cNvPr id="8" name="Footer Placeholder 7">
            <a:extLst>
              <a:ext uri="{FF2B5EF4-FFF2-40B4-BE49-F238E27FC236}">
                <a16:creationId xmlns:a16="http://schemas.microsoft.com/office/drawing/2014/main" id="{F1453D54-1B41-4BAE-8A2C-C31169B77492}"/>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7BFC3DC1-028B-40FF-9E52-F33E2572CDDD}"/>
              </a:ext>
            </a:extLst>
          </p:cNvPr>
          <p:cNvSpPr>
            <a:spLocks noGrp="1"/>
          </p:cNvSpPr>
          <p:nvPr>
            <p:ph type="sldNum" sz="quarter" idx="12"/>
          </p:nvPr>
        </p:nvSpPr>
        <p:spPr/>
        <p:txBody>
          <a:bodyPr/>
          <a:lstStyle/>
          <a:p>
            <a:fld id="{8DA7026C-3779-4461-B653-D01CFB1C284C}" type="slidenum">
              <a:rPr lang="en-GB" smtClean="0"/>
              <a:t>‹#›</a:t>
            </a:fld>
            <a:endParaRPr lang="en-GB" dirty="0"/>
          </a:p>
        </p:txBody>
      </p:sp>
    </p:spTree>
    <p:extLst>
      <p:ext uri="{BB962C8B-B14F-4D97-AF65-F5344CB8AC3E}">
        <p14:creationId xmlns:p14="http://schemas.microsoft.com/office/powerpoint/2010/main" val="1522090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E1E73-CBFA-4AE7-BFC5-AE6B789E30C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BB3D9CD-D862-4DA0-8274-0B3D153134C7}"/>
              </a:ext>
            </a:extLst>
          </p:cNvPr>
          <p:cNvSpPr>
            <a:spLocks noGrp="1"/>
          </p:cNvSpPr>
          <p:nvPr>
            <p:ph type="dt" sz="half" idx="10"/>
          </p:nvPr>
        </p:nvSpPr>
        <p:spPr/>
        <p:txBody>
          <a:bodyPr/>
          <a:lstStyle/>
          <a:p>
            <a:fld id="{FD0057CF-D312-49C4-B8CA-72EBA5F22BDC}" type="datetimeFigureOut">
              <a:rPr lang="en-GB" smtClean="0"/>
              <a:t>18/02/2022</a:t>
            </a:fld>
            <a:endParaRPr lang="en-GB" dirty="0"/>
          </a:p>
        </p:txBody>
      </p:sp>
      <p:sp>
        <p:nvSpPr>
          <p:cNvPr id="4" name="Footer Placeholder 3">
            <a:extLst>
              <a:ext uri="{FF2B5EF4-FFF2-40B4-BE49-F238E27FC236}">
                <a16:creationId xmlns:a16="http://schemas.microsoft.com/office/drawing/2014/main" id="{3B5F9021-138C-4227-B2B8-5C132060855B}"/>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9493CD90-0F1E-473E-8735-53E9E943C6D0}"/>
              </a:ext>
            </a:extLst>
          </p:cNvPr>
          <p:cNvSpPr>
            <a:spLocks noGrp="1"/>
          </p:cNvSpPr>
          <p:nvPr>
            <p:ph type="sldNum" sz="quarter" idx="12"/>
          </p:nvPr>
        </p:nvSpPr>
        <p:spPr/>
        <p:txBody>
          <a:bodyPr/>
          <a:lstStyle/>
          <a:p>
            <a:fld id="{8DA7026C-3779-4461-B653-D01CFB1C284C}" type="slidenum">
              <a:rPr lang="en-GB" smtClean="0"/>
              <a:t>‹#›</a:t>
            </a:fld>
            <a:endParaRPr lang="en-GB" dirty="0"/>
          </a:p>
        </p:txBody>
      </p:sp>
    </p:spTree>
    <p:extLst>
      <p:ext uri="{BB962C8B-B14F-4D97-AF65-F5344CB8AC3E}">
        <p14:creationId xmlns:p14="http://schemas.microsoft.com/office/powerpoint/2010/main" val="9043876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A8BD4C-0E5D-452E-921F-ED3AA7EE7D63}"/>
              </a:ext>
            </a:extLst>
          </p:cNvPr>
          <p:cNvSpPr>
            <a:spLocks noGrp="1"/>
          </p:cNvSpPr>
          <p:nvPr>
            <p:ph type="dt" sz="half" idx="10"/>
          </p:nvPr>
        </p:nvSpPr>
        <p:spPr/>
        <p:txBody>
          <a:bodyPr/>
          <a:lstStyle/>
          <a:p>
            <a:fld id="{FD0057CF-D312-49C4-B8CA-72EBA5F22BDC}" type="datetimeFigureOut">
              <a:rPr lang="en-GB" smtClean="0"/>
              <a:t>18/02/2022</a:t>
            </a:fld>
            <a:endParaRPr lang="en-GB" dirty="0"/>
          </a:p>
        </p:txBody>
      </p:sp>
      <p:sp>
        <p:nvSpPr>
          <p:cNvPr id="3" name="Footer Placeholder 2">
            <a:extLst>
              <a:ext uri="{FF2B5EF4-FFF2-40B4-BE49-F238E27FC236}">
                <a16:creationId xmlns:a16="http://schemas.microsoft.com/office/drawing/2014/main" id="{4263AC66-35FA-4CD1-B5B9-7D83A26812A5}"/>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CFF40C43-8BC9-4A04-B493-4854FDCFCAA0}"/>
              </a:ext>
            </a:extLst>
          </p:cNvPr>
          <p:cNvSpPr>
            <a:spLocks noGrp="1"/>
          </p:cNvSpPr>
          <p:nvPr>
            <p:ph type="sldNum" sz="quarter" idx="12"/>
          </p:nvPr>
        </p:nvSpPr>
        <p:spPr/>
        <p:txBody>
          <a:bodyPr/>
          <a:lstStyle/>
          <a:p>
            <a:fld id="{8DA7026C-3779-4461-B653-D01CFB1C284C}" type="slidenum">
              <a:rPr lang="en-GB" smtClean="0"/>
              <a:t>‹#›</a:t>
            </a:fld>
            <a:endParaRPr lang="en-GB" dirty="0"/>
          </a:p>
        </p:txBody>
      </p:sp>
    </p:spTree>
    <p:extLst>
      <p:ext uri="{BB962C8B-B14F-4D97-AF65-F5344CB8AC3E}">
        <p14:creationId xmlns:p14="http://schemas.microsoft.com/office/powerpoint/2010/main" val="37548054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DFBA6-1F71-439D-8EC8-4233FCADA0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DDD5207-A294-46DB-842D-EA6F3A1D1B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35F1511-453D-493F-8922-42829DA7C3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89C862-6129-4A7A-89D1-5DD65BE94D16}"/>
              </a:ext>
            </a:extLst>
          </p:cNvPr>
          <p:cNvSpPr>
            <a:spLocks noGrp="1"/>
          </p:cNvSpPr>
          <p:nvPr>
            <p:ph type="dt" sz="half" idx="10"/>
          </p:nvPr>
        </p:nvSpPr>
        <p:spPr/>
        <p:txBody>
          <a:bodyPr/>
          <a:lstStyle/>
          <a:p>
            <a:fld id="{FD0057CF-D312-49C4-B8CA-72EBA5F22BDC}" type="datetimeFigureOut">
              <a:rPr lang="en-GB" smtClean="0"/>
              <a:t>18/02/2022</a:t>
            </a:fld>
            <a:endParaRPr lang="en-GB" dirty="0"/>
          </a:p>
        </p:txBody>
      </p:sp>
      <p:sp>
        <p:nvSpPr>
          <p:cNvPr id="6" name="Footer Placeholder 5">
            <a:extLst>
              <a:ext uri="{FF2B5EF4-FFF2-40B4-BE49-F238E27FC236}">
                <a16:creationId xmlns:a16="http://schemas.microsoft.com/office/drawing/2014/main" id="{E4B5A277-39C8-4D5B-857F-09B378642496}"/>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E07399AB-ED68-425B-B66E-7E918CAB96D0}"/>
              </a:ext>
            </a:extLst>
          </p:cNvPr>
          <p:cNvSpPr>
            <a:spLocks noGrp="1"/>
          </p:cNvSpPr>
          <p:nvPr>
            <p:ph type="sldNum" sz="quarter" idx="12"/>
          </p:nvPr>
        </p:nvSpPr>
        <p:spPr/>
        <p:txBody>
          <a:bodyPr/>
          <a:lstStyle/>
          <a:p>
            <a:fld id="{8DA7026C-3779-4461-B653-D01CFB1C284C}" type="slidenum">
              <a:rPr lang="en-GB" smtClean="0"/>
              <a:t>‹#›</a:t>
            </a:fld>
            <a:endParaRPr lang="en-GB" dirty="0"/>
          </a:p>
        </p:txBody>
      </p:sp>
    </p:spTree>
    <p:extLst>
      <p:ext uri="{BB962C8B-B14F-4D97-AF65-F5344CB8AC3E}">
        <p14:creationId xmlns:p14="http://schemas.microsoft.com/office/powerpoint/2010/main" val="513572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10C44-6606-4455-BA88-44D27E27CC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2BF7A61-DF80-4080-AFBD-2673DCC35B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656B0CE2-BFA9-4EE3-90D2-DAAB8BD4D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A0B399-2AD7-42E2-99CB-C76362ED891A}"/>
              </a:ext>
            </a:extLst>
          </p:cNvPr>
          <p:cNvSpPr>
            <a:spLocks noGrp="1"/>
          </p:cNvSpPr>
          <p:nvPr>
            <p:ph type="dt" sz="half" idx="10"/>
          </p:nvPr>
        </p:nvSpPr>
        <p:spPr/>
        <p:txBody>
          <a:bodyPr/>
          <a:lstStyle/>
          <a:p>
            <a:fld id="{FD0057CF-D312-49C4-B8CA-72EBA5F22BDC}" type="datetimeFigureOut">
              <a:rPr lang="en-GB" smtClean="0"/>
              <a:t>18/02/2022</a:t>
            </a:fld>
            <a:endParaRPr lang="en-GB" dirty="0"/>
          </a:p>
        </p:txBody>
      </p:sp>
      <p:sp>
        <p:nvSpPr>
          <p:cNvPr id="6" name="Footer Placeholder 5">
            <a:extLst>
              <a:ext uri="{FF2B5EF4-FFF2-40B4-BE49-F238E27FC236}">
                <a16:creationId xmlns:a16="http://schemas.microsoft.com/office/drawing/2014/main" id="{C0F7450A-4E44-4FDD-8FCF-769D93736BEE}"/>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9AB46E50-6CB5-4F26-AD4B-0E5569DAEED5}"/>
              </a:ext>
            </a:extLst>
          </p:cNvPr>
          <p:cNvSpPr>
            <a:spLocks noGrp="1"/>
          </p:cNvSpPr>
          <p:nvPr>
            <p:ph type="sldNum" sz="quarter" idx="12"/>
          </p:nvPr>
        </p:nvSpPr>
        <p:spPr/>
        <p:txBody>
          <a:bodyPr/>
          <a:lstStyle/>
          <a:p>
            <a:fld id="{8DA7026C-3779-4461-B653-D01CFB1C284C}" type="slidenum">
              <a:rPr lang="en-GB" smtClean="0"/>
              <a:t>‹#›</a:t>
            </a:fld>
            <a:endParaRPr lang="en-GB" dirty="0"/>
          </a:p>
        </p:txBody>
      </p:sp>
    </p:spTree>
    <p:extLst>
      <p:ext uri="{BB962C8B-B14F-4D97-AF65-F5344CB8AC3E}">
        <p14:creationId xmlns:p14="http://schemas.microsoft.com/office/powerpoint/2010/main" val="33776692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3B629-2BC3-4325-8347-13066840296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DD543CB-2868-40D0-B40A-A546CEC031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30CCC79-2B83-45C0-81B3-13ACCD808F1D}"/>
              </a:ext>
            </a:extLst>
          </p:cNvPr>
          <p:cNvSpPr>
            <a:spLocks noGrp="1"/>
          </p:cNvSpPr>
          <p:nvPr>
            <p:ph type="dt" sz="half" idx="10"/>
          </p:nvPr>
        </p:nvSpPr>
        <p:spPr/>
        <p:txBody>
          <a:bodyPr/>
          <a:lstStyle/>
          <a:p>
            <a:fld id="{FD0057CF-D312-49C4-B8CA-72EBA5F22BDC}" type="datetimeFigureOut">
              <a:rPr lang="en-GB" smtClean="0"/>
              <a:t>18/02/2022</a:t>
            </a:fld>
            <a:endParaRPr lang="en-GB" dirty="0"/>
          </a:p>
        </p:txBody>
      </p:sp>
      <p:sp>
        <p:nvSpPr>
          <p:cNvPr id="5" name="Footer Placeholder 4">
            <a:extLst>
              <a:ext uri="{FF2B5EF4-FFF2-40B4-BE49-F238E27FC236}">
                <a16:creationId xmlns:a16="http://schemas.microsoft.com/office/drawing/2014/main" id="{27488AD4-2985-4440-AABE-92FA51502EA7}"/>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79A2426-9361-42C4-82EA-CF0FE644000B}"/>
              </a:ext>
            </a:extLst>
          </p:cNvPr>
          <p:cNvSpPr>
            <a:spLocks noGrp="1"/>
          </p:cNvSpPr>
          <p:nvPr>
            <p:ph type="sldNum" sz="quarter" idx="12"/>
          </p:nvPr>
        </p:nvSpPr>
        <p:spPr/>
        <p:txBody>
          <a:bodyPr/>
          <a:lstStyle/>
          <a:p>
            <a:fld id="{8DA7026C-3779-4461-B653-D01CFB1C284C}" type="slidenum">
              <a:rPr lang="en-GB" smtClean="0"/>
              <a:t>‹#›</a:t>
            </a:fld>
            <a:endParaRPr lang="en-GB" dirty="0"/>
          </a:p>
        </p:txBody>
      </p:sp>
    </p:spTree>
    <p:extLst>
      <p:ext uri="{BB962C8B-B14F-4D97-AF65-F5344CB8AC3E}">
        <p14:creationId xmlns:p14="http://schemas.microsoft.com/office/powerpoint/2010/main" val="42473783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ED2131A-1FFB-4FA3-B87E-DB08A78618D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BEDF6E9-F3EA-466F-A0A7-878AF67E70B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668B8BE-4223-4CE5-8EEB-79933D9E9B9A}"/>
              </a:ext>
            </a:extLst>
          </p:cNvPr>
          <p:cNvSpPr>
            <a:spLocks noGrp="1"/>
          </p:cNvSpPr>
          <p:nvPr>
            <p:ph type="dt" sz="half" idx="10"/>
          </p:nvPr>
        </p:nvSpPr>
        <p:spPr/>
        <p:txBody>
          <a:bodyPr/>
          <a:lstStyle/>
          <a:p>
            <a:fld id="{FD0057CF-D312-49C4-B8CA-72EBA5F22BDC}" type="datetimeFigureOut">
              <a:rPr lang="en-GB" smtClean="0"/>
              <a:t>18/02/2022</a:t>
            </a:fld>
            <a:endParaRPr lang="en-GB" dirty="0"/>
          </a:p>
        </p:txBody>
      </p:sp>
      <p:sp>
        <p:nvSpPr>
          <p:cNvPr id="5" name="Footer Placeholder 4">
            <a:extLst>
              <a:ext uri="{FF2B5EF4-FFF2-40B4-BE49-F238E27FC236}">
                <a16:creationId xmlns:a16="http://schemas.microsoft.com/office/drawing/2014/main" id="{B7D18120-6152-4D12-ACC3-8E439294A66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B4A2B1E4-F255-4356-9DCC-A0F2C661C4FB}"/>
              </a:ext>
            </a:extLst>
          </p:cNvPr>
          <p:cNvSpPr>
            <a:spLocks noGrp="1"/>
          </p:cNvSpPr>
          <p:nvPr>
            <p:ph type="sldNum" sz="quarter" idx="12"/>
          </p:nvPr>
        </p:nvSpPr>
        <p:spPr/>
        <p:txBody>
          <a:bodyPr/>
          <a:lstStyle/>
          <a:p>
            <a:fld id="{8DA7026C-3779-4461-B653-D01CFB1C284C}" type="slidenum">
              <a:rPr lang="en-GB" smtClean="0"/>
              <a:t>‹#›</a:t>
            </a:fld>
            <a:endParaRPr lang="en-GB" dirty="0"/>
          </a:p>
        </p:txBody>
      </p:sp>
    </p:spTree>
    <p:extLst>
      <p:ext uri="{BB962C8B-B14F-4D97-AF65-F5344CB8AC3E}">
        <p14:creationId xmlns:p14="http://schemas.microsoft.com/office/powerpoint/2010/main" val="18361071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812800" y="304800"/>
            <a:ext cx="10363200" cy="1143000"/>
          </a:xfrm>
        </p:spPr>
        <p:txBody>
          <a:bodyPr/>
          <a:lstStyle/>
          <a:p>
            <a:r>
              <a:rPr lang="en-US"/>
              <a:t>Click to edit Master title style</a:t>
            </a:r>
            <a:endParaRPr lang="en-GB"/>
          </a:p>
        </p:txBody>
      </p:sp>
      <p:sp>
        <p:nvSpPr>
          <p:cNvPr id="3" name="Table Placeholder 2"/>
          <p:cNvSpPr>
            <a:spLocks noGrp="1"/>
          </p:cNvSpPr>
          <p:nvPr>
            <p:ph type="tbl" idx="1"/>
          </p:nvPr>
        </p:nvSpPr>
        <p:spPr>
          <a:xfrm>
            <a:off x="1117600" y="1905000"/>
            <a:ext cx="10363200" cy="4114800"/>
          </a:xfrm>
        </p:spPr>
        <p:txBody>
          <a:bodyPr/>
          <a:lstStyle/>
          <a:p>
            <a:pPr lvl="0"/>
            <a:endParaRPr lang="en-GB" noProof="0"/>
          </a:p>
        </p:txBody>
      </p:sp>
      <p:sp>
        <p:nvSpPr>
          <p:cNvPr id="4" name="Date Placeholder 3"/>
          <p:cNvSpPr>
            <a:spLocks noGrp="1"/>
          </p:cNvSpPr>
          <p:nvPr>
            <p:ph type="dt" sz="half" idx="10"/>
          </p:nvPr>
        </p:nvSpPr>
        <p:spPr>
          <a:xfrm>
            <a:off x="914400" y="6248400"/>
            <a:ext cx="2540000" cy="457200"/>
          </a:xfrm>
        </p:spPr>
        <p:txBody>
          <a:bodyPr/>
          <a:lstStyle>
            <a:lvl1pPr>
              <a:defRPr smtClean="0"/>
            </a:lvl1pPr>
          </a:lstStyle>
          <a:p>
            <a:pPr>
              <a:defRPr/>
            </a:pPr>
            <a:endParaRPr lang="en-GB" altLang="en-US">
              <a:solidFill>
                <a:srgbClr val="000000"/>
              </a:solidFill>
            </a:endParaRPr>
          </a:p>
        </p:txBody>
      </p:sp>
      <p:sp>
        <p:nvSpPr>
          <p:cNvPr id="5" name="Footer Placeholder 4"/>
          <p:cNvSpPr>
            <a:spLocks noGrp="1"/>
          </p:cNvSpPr>
          <p:nvPr>
            <p:ph type="ftr" sz="quarter" idx="11"/>
          </p:nvPr>
        </p:nvSpPr>
        <p:spPr>
          <a:xfrm>
            <a:off x="4165600" y="6248400"/>
            <a:ext cx="3860800" cy="457200"/>
          </a:xfrm>
        </p:spPr>
        <p:txBody>
          <a:bodyPr/>
          <a:lstStyle>
            <a:lvl1pPr>
              <a:defRPr smtClean="0"/>
            </a:lvl1pPr>
          </a:lstStyle>
          <a:p>
            <a:pPr>
              <a:defRPr/>
            </a:pPr>
            <a:endParaRPr lang="en-GB" altLang="en-US">
              <a:solidFill>
                <a:srgbClr val="000000"/>
              </a:solidFill>
            </a:endParaRPr>
          </a:p>
        </p:txBody>
      </p:sp>
      <p:sp>
        <p:nvSpPr>
          <p:cNvPr id="6" name="Slide Number Placeholder 5"/>
          <p:cNvSpPr>
            <a:spLocks noGrp="1"/>
          </p:cNvSpPr>
          <p:nvPr>
            <p:ph type="sldNum" sz="quarter" idx="12"/>
          </p:nvPr>
        </p:nvSpPr>
        <p:spPr>
          <a:xfrm>
            <a:off x="8737600" y="6248400"/>
            <a:ext cx="2540000" cy="457200"/>
          </a:xfrm>
        </p:spPr>
        <p:txBody>
          <a:bodyPr/>
          <a:lstStyle>
            <a:lvl1pPr>
              <a:defRPr smtClean="0"/>
            </a:lvl1pPr>
          </a:lstStyle>
          <a:p>
            <a:pPr>
              <a:defRPr/>
            </a:pPr>
            <a:fld id="{056A1F15-03E2-49A1-AB7F-119C96BCE5A9}" type="slidenum">
              <a:rPr lang="en-GB" altLang="en-US">
                <a:solidFill>
                  <a:srgbClr val="000000"/>
                </a:solidFill>
              </a:rPr>
              <a:pPr>
                <a:defRPr/>
              </a:pPr>
              <a:t>‹#›</a:t>
            </a:fld>
            <a:endParaRPr lang="en-GB" altLang="en-US">
              <a:solidFill>
                <a:srgbClr val="000000"/>
              </a:solidFill>
            </a:endParaRPr>
          </a:p>
        </p:txBody>
      </p:sp>
    </p:spTree>
    <p:extLst>
      <p:ext uri="{BB962C8B-B14F-4D97-AF65-F5344CB8AC3E}">
        <p14:creationId xmlns:p14="http://schemas.microsoft.com/office/powerpoint/2010/main" val="2616118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DD14D1-BA90-461F-9B14-17DAD1EE3F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3E3B5CE-DC61-48CE-81E4-C64FFCF9AA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19F5352-CEE2-4134-BAFC-F297CE1905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DFC780-BF5B-40CE-9CDF-35F3381F2350}" type="datetimeFigureOut">
              <a:rPr lang="en-GB" smtClean="0"/>
              <a:t>18/02/2022</a:t>
            </a:fld>
            <a:endParaRPr lang="en-GB"/>
          </a:p>
        </p:txBody>
      </p:sp>
      <p:sp>
        <p:nvSpPr>
          <p:cNvPr id="5" name="Footer Placeholder 4">
            <a:extLst>
              <a:ext uri="{FF2B5EF4-FFF2-40B4-BE49-F238E27FC236}">
                <a16:creationId xmlns:a16="http://schemas.microsoft.com/office/drawing/2014/main" id="{FFA446B0-BE4E-47D8-8661-5226252493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1E71DDE-7DCD-4229-B64C-2DDBCC0E14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3E8A54-CB74-4BA4-928F-652FE4C260D0}" type="slidenum">
              <a:rPr lang="en-GB" smtClean="0"/>
              <a:t>‹#›</a:t>
            </a:fld>
            <a:endParaRPr lang="en-GB"/>
          </a:p>
        </p:txBody>
      </p:sp>
    </p:spTree>
    <p:extLst>
      <p:ext uri="{BB962C8B-B14F-4D97-AF65-F5344CB8AC3E}">
        <p14:creationId xmlns:p14="http://schemas.microsoft.com/office/powerpoint/2010/main" val="39010615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5CAB93-8357-46C4-8DD2-F75EC97197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5B3AADB-F24A-438B-A742-F37D4890A3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93B138B-7A3E-4D62-ACA8-AC0186CBE0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0057CF-D312-49C4-B8CA-72EBA5F22BDC}" type="datetimeFigureOut">
              <a:rPr lang="en-GB" smtClean="0"/>
              <a:t>18/02/2022</a:t>
            </a:fld>
            <a:endParaRPr lang="en-GB" dirty="0"/>
          </a:p>
        </p:txBody>
      </p:sp>
      <p:sp>
        <p:nvSpPr>
          <p:cNvPr id="5" name="Footer Placeholder 4">
            <a:extLst>
              <a:ext uri="{FF2B5EF4-FFF2-40B4-BE49-F238E27FC236}">
                <a16:creationId xmlns:a16="http://schemas.microsoft.com/office/drawing/2014/main" id="{E7135F30-58FC-4DE0-9410-BC98D8612E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00C1F69B-130F-47C8-A70E-D72FED5708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A7026C-3779-4461-B653-D01CFB1C284C}" type="slidenum">
              <a:rPr lang="en-GB" smtClean="0"/>
              <a:t>‹#›</a:t>
            </a:fld>
            <a:endParaRPr lang="en-GB" dirty="0"/>
          </a:p>
        </p:txBody>
      </p:sp>
    </p:spTree>
    <p:extLst>
      <p:ext uri="{BB962C8B-B14F-4D97-AF65-F5344CB8AC3E}">
        <p14:creationId xmlns:p14="http://schemas.microsoft.com/office/powerpoint/2010/main" val="100589758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4.gif"/><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8.xml"/><Relationship Id="rId5" Type="http://schemas.openxmlformats.org/officeDocument/2006/relationships/image" Target="../media/image7.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9.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14.jpe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jpeg"/><Relationship Id="rId7" Type="http://schemas.openxmlformats.org/officeDocument/2006/relationships/image" Target="../media/image19.png"/><Relationship Id="rId2" Type="http://schemas.openxmlformats.org/officeDocument/2006/relationships/hyperlink" Target="https://www.bing.com/images/search?view=detailV2&amp;ccid=NyohgGbL&amp;id=FC3DDD3DF808AE68D6E3536B663EDCB54C6DE6CD&amp;thid=OIP.NyohgGbLnQ2DB3EsiqhSQQHaMW&amp;mediaurl=http%3a%2f%2fwww.clipartbest.com%2fcliparts%2fpT5%2fqnL%2fpT5qnLnTB.png&amp;exph=1000&amp;expw=600&amp;q=anxiety+and+the+body+clip+art&amp;simid=608003176886765754&amp;ck=BCFAD0A172BB21128798E5DC8C2948DC&amp;selectedIndex=225&amp;FORM=IRPRST" TargetMode="External"/><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jp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hyperlink" Target="https://sho.co/1F9X8" TargetMode="External"/><Relationship Id="rId4" Type="http://schemas.openxmlformats.org/officeDocument/2006/relationships/hyperlink" Target="https://www.maxpixel.net/Computational-Thinking-Brain-Unordered-Chaos-3192273" TargetMode="Externa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42366" y="370738"/>
            <a:ext cx="11107267" cy="5811034"/>
          </a:xfrm>
          <a:prstGeom prst="rect">
            <a:avLst/>
          </a:prstGeom>
          <a:solidFill>
            <a:srgbClr val="0070C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itle 1"/>
          <p:cNvSpPr txBox="1">
            <a:spLocks/>
          </p:cNvSpPr>
          <p:nvPr/>
        </p:nvSpPr>
        <p:spPr>
          <a:xfrm>
            <a:off x="1216662" y="1722657"/>
            <a:ext cx="6084024" cy="244294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kern="1200">
                <a:solidFill>
                  <a:schemeClr val="bg1"/>
                </a:solidFill>
                <a:latin typeface="+mj-lt"/>
                <a:ea typeface="+mj-ea"/>
                <a:cs typeface="+mj-cs"/>
              </a:defRPr>
            </a:lvl1pPr>
          </a:lstStyle>
          <a:p>
            <a:pPr lvl="0"/>
            <a:r>
              <a:rPr lang="en-US" sz="3600" b="1" dirty="0">
                <a:latin typeface="Cavolini" panose="03000502040302020204" pitchFamily="66" charset="0"/>
                <a:cs typeface="Cavolini" panose="03000502040302020204" pitchFamily="66" charset="0"/>
              </a:rPr>
              <a:t>Anxiety Support </a:t>
            </a:r>
          </a:p>
          <a:p>
            <a:r>
              <a:rPr lang="en-US" sz="3600" b="1" dirty="0">
                <a:latin typeface="Cavolini"/>
                <a:cs typeface="Cavolini"/>
              </a:rPr>
              <a:t>for Children and Young </a:t>
            </a:r>
            <a:r>
              <a:rPr lang="en-US" sz="3600" b="1">
                <a:latin typeface="Cavolini"/>
                <a:cs typeface="Cavolini"/>
              </a:rPr>
              <a:t>People and their Families</a:t>
            </a:r>
            <a:endParaRPr kumimoji="0" lang="en-US" sz="3600" b="0" i="0" u="none" strike="noStrike" kern="1200" cap="none" spc="0" normalizeH="0" baseline="0" noProof="0" dirty="0">
              <a:ln>
                <a:noFill/>
              </a:ln>
              <a:solidFill>
                <a:prstClr val="white"/>
              </a:solidFill>
              <a:effectLst/>
              <a:uLnTx/>
              <a:uFillTx/>
              <a:latin typeface="Cavolini" panose="03000502040302020204" pitchFamily="66" charset="0"/>
              <a:cs typeface="Cavolini" panose="03000502040302020204" pitchFamily="66"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4992" y="652919"/>
            <a:ext cx="1384021" cy="1069738"/>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79335" y="5393774"/>
            <a:ext cx="2135498" cy="470344"/>
          </a:xfrm>
          <a:prstGeom prst="rect">
            <a:avLst/>
          </a:prstGeom>
        </p:spPr>
      </p:pic>
      <p:pic>
        <p:nvPicPr>
          <p:cNvPr id="9" name="Picture 8">
            <a:extLst>
              <a:ext uri="{FF2B5EF4-FFF2-40B4-BE49-F238E27FC236}">
                <a16:creationId xmlns:a16="http://schemas.microsoft.com/office/drawing/2014/main" id="{247DB51C-F12D-4AE8-902B-D49AB2E75FB3}"/>
              </a:ext>
            </a:extLst>
          </p:cNvPr>
          <p:cNvPicPr/>
          <p:nvPr/>
        </p:nvPicPr>
        <p:blipFill>
          <a:blip r:embed="rId5">
            <a:extLst>
              <a:ext uri="{28A0092B-C50C-407E-A947-70E740481C1C}">
                <a14:useLocalDpi xmlns:a14="http://schemas.microsoft.com/office/drawing/2010/main" val="0"/>
              </a:ext>
            </a:extLst>
          </a:blip>
          <a:stretch>
            <a:fillRect/>
          </a:stretch>
        </p:blipFill>
        <p:spPr bwMode="auto">
          <a:xfrm>
            <a:off x="2412314" y="4657462"/>
            <a:ext cx="1435322" cy="1206656"/>
          </a:xfrm>
          <a:prstGeom prst="rect">
            <a:avLst/>
          </a:prstGeom>
        </p:spPr>
      </p:pic>
      <p:pic>
        <p:nvPicPr>
          <p:cNvPr id="11" name="Picture 10">
            <a:extLst>
              <a:ext uri="{FF2B5EF4-FFF2-40B4-BE49-F238E27FC236}">
                <a16:creationId xmlns:a16="http://schemas.microsoft.com/office/drawing/2014/main" id="{0D2FE1D9-FBB1-42F2-A96F-7B780290D07B}"/>
              </a:ext>
            </a:extLst>
          </p:cNvPr>
          <p:cNvPicPr/>
          <p:nvPr/>
        </p:nvPicPr>
        <p:blipFill>
          <a:blip r:embed="rId6" cstate="print">
            <a:extLst>
              <a:ext uri="{28A0092B-C50C-407E-A947-70E740481C1C}">
                <a14:useLocalDpi xmlns:a14="http://schemas.microsoft.com/office/drawing/2010/main" val="0"/>
              </a:ext>
            </a:extLst>
          </a:blip>
          <a:stretch>
            <a:fillRect/>
          </a:stretch>
        </p:blipFill>
        <p:spPr bwMode="auto">
          <a:xfrm>
            <a:off x="943674" y="4657462"/>
            <a:ext cx="1206656" cy="1206656"/>
          </a:xfrm>
          <a:prstGeom prst="rect">
            <a:avLst/>
          </a:prstGeom>
        </p:spPr>
      </p:pic>
      <p:pic>
        <p:nvPicPr>
          <p:cNvPr id="1026" name="Picture 2" descr="Anxiety and feeling worried - MindWell">
            <a:extLst>
              <a:ext uri="{FF2B5EF4-FFF2-40B4-BE49-F238E27FC236}">
                <a16:creationId xmlns:a16="http://schemas.microsoft.com/office/drawing/2014/main" id="{D6D630A3-91B5-4EA1-A8F1-F7C5D2367C4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94814" y="1964769"/>
            <a:ext cx="2928462" cy="2928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5702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txBox="1">
            <a:spLocks/>
          </p:cNvSpPr>
          <p:nvPr/>
        </p:nvSpPr>
        <p:spPr>
          <a:xfrm>
            <a:off x="253455" y="1106788"/>
            <a:ext cx="6450903" cy="4938711"/>
          </a:xfrm>
          <a:prstGeom prst="rect">
            <a:avLst/>
          </a:prstGeom>
        </p:spPr>
        <p:txBody>
          <a:bodyPr vert="horz" lIns="91440" tIns="45720" rIns="91440" bIns="45720" rtlCol="0" anchor="t">
            <a:norm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mn-lt"/>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mn-lt"/>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914400" marR="0" lvl="0" indent="-914400" algn="l" defTabSz="914400" rtl="0" eaLnBrk="1" fontAlgn="auto" latinLnBrk="0" hangingPunct="1">
              <a:lnSpc>
                <a:spcPct val="90000"/>
              </a:lnSpc>
              <a:spcBef>
                <a:spcPts val="1100"/>
              </a:spcBef>
              <a:spcAft>
                <a:spcPts val="0"/>
              </a:spcAft>
              <a:buClrTx/>
              <a:buSzTx/>
              <a:buFont typeface="+mj-lt"/>
              <a:buAutoNum type="arabicPeriod"/>
              <a:tabLst/>
              <a:defRPr/>
            </a:pPr>
            <a:endParaRPr kumimoji="0" lang="en-US" sz="220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endParaRPr>
          </a:p>
        </p:txBody>
      </p:sp>
      <p:grpSp>
        <p:nvGrpSpPr>
          <p:cNvPr id="13" name="Group 12"/>
          <p:cNvGrpSpPr/>
          <p:nvPr/>
        </p:nvGrpSpPr>
        <p:grpSpPr>
          <a:xfrm>
            <a:off x="1" y="6370002"/>
            <a:ext cx="12191999" cy="581474"/>
            <a:chOff x="1" y="6359611"/>
            <a:chExt cx="12191999" cy="581474"/>
          </a:xfrm>
        </p:grpSpPr>
        <p:sp>
          <p:nvSpPr>
            <p:cNvPr id="14" name="Footer Placeholder 9"/>
            <p:cNvSpPr txBox="1">
              <a:spLocks/>
            </p:cNvSpPr>
            <p:nvPr/>
          </p:nvSpPr>
          <p:spPr>
            <a:xfrm>
              <a:off x="1614616" y="6359611"/>
              <a:ext cx="10577384" cy="498389"/>
            </a:xfrm>
            <a:prstGeom prst="rect">
              <a:avLst/>
            </a:prstGeom>
            <a:solidFill>
              <a:srgbClr val="0070C0"/>
            </a:solidFill>
          </p:spPr>
          <p:txBody>
            <a:bodyPr vert="horz" lIns="91440" tIns="45720" rIns="91440" bIns="45720" rtlCol="0" anchor="ctr"/>
            <a:lstStyle>
              <a:defPPr>
                <a:defRPr lang="en-US"/>
              </a:defPPr>
              <a:lvl1pPr marL="0" algn="l" defTabSz="914400" rtl="0" eaLnBrk="1" latinLnBrk="0" hangingPunct="1">
                <a:defRPr sz="800" kern="1200">
                  <a:solidFill>
                    <a:schemeClr val="accent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North Ayrshire Council</a:t>
              </a:r>
            </a:p>
          </p:txBody>
        </p:sp>
        <p:sp>
          <p:nvSpPr>
            <p:cNvPr id="15" name="Rectangle 14"/>
            <p:cNvSpPr/>
            <p:nvPr/>
          </p:nvSpPr>
          <p:spPr>
            <a:xfrm>
              <a:off x="1" y="6359611"/>
              <a:ext cx="1524000" cy="498389"/>
            </a:xfrm>
            <a:prstGeom prst="rect">
              <a:avLst/>
            </a:prstGeom>
            <a:solidFill>
              <a:srgbClr val="92D05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orbel" panose="020B0503020204020204"/>
                <a:ea typeface="+mn-ea"/>
                <a:cs typeface="+mn-cs"/>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8589" y="6445613"/>
              <a:ext cx="3790196" cy="420625"/>
            </a:xfrm>
            <a:prstGeom prst="rect">
              <a:avLst/>
            </a:prstGeom>
          </p:spPr>
        </p:pic>
        <p:pic>
          <p:nvPicPr>
            <p:cNvPr id="17" name="Picture 16"/>
            <p:cNvPicPr>
              <a:picLocks noChangeAspect="1"/>
            </p:cNvPicPr>
            <p:nvPr/>
          </p:nvPicPr>
          <p:blipFill rotWithShape="1">
            <a:blip r:embed="rId4" cstate="print">
              <a:extLst>
                <a:ext uri="{28A0092B-C50C-407E-A947-70E740481C1C}">
                  <a14:useLocalDpi xmlns:a14="http://schemas.microsoft.com/office/drawing/2010/main" val="0"/>
                </a:ext>
              </a:extLst>
            </a:blip>
            <a:srcRect b="45705"/>
            <a:stretch/>
          </p:blipFill>
          <p:spPr>
            <a:xfrm>
              <a:off x="4773779" y="6529839"/>
              <a:ext cx="3438950" cy="411246"/>
            </a:xfrm>
            <a:prstGeom prst="rect">
              <a:avLst/>
            </a:prstGeom>
          </p:spPr>
        </p:pic>
      </p:grpSp>
      <p:sp>
        <p:nvSpPr>
          <p:cNvPr id="2" name="Title 1">
            <a:extLst>
              <a:ext uri="{FF2B5EF4-FFF2-40B4-BE49-F238E27FC236}">
                <a16:creationId xmlns:a16="http://schemas.microsoft.com/office/drawing/2014/main" id="{17AE34FF-3260-4F0A-8491-F6C46C026BC2}"/>
              </a:ext>
            </a:extLst>
          </p:cNvPr>
          <p:cNvSpPr>
            <a:spLocks noGrp="1"/>
          </p:cNvSpPr>
          <p:nvPr>
            <p:ph type="title"/>
          </p:nvPr>
        </p:nvSpPr>
        <p:spPr/>
        <p:txBody>
          <a:bodyPr>
            <a:normAutofit/>
          </a:bodyPr>
          <a:lstStyle/>
          <a:p>
            <a:r>
              <a:rPr lang="en-GB" sz="3600" u="sng" dirty="0">
                <a:solidFill>
                  <a:schemeClr val="accent1">
                    <a:lumMod val="75000"/>
                  </a:schemeClr>
                </a:solidFill>
                <a:latin typeface="Century Gothic" panose="020B0502020202020204" pitchFamily="34" charset="0"/>
              </a:rPr>
              <a:t>Overview</a:t>
            </a:r>
          </a:p>
        </p:txBody>
      </p:sp>
      <p:sp>
        <p:nvSpPr>
          <p:cNvPr id="5" name="Content Placeholder 4">
            <a:extLst>
              <a:ext uri="{FF2B5EF4-FFF2-40B4-BE49-F238E27FC236}">
                <a16:creationId xmlns:a16="http://schemas.microsoft.com/office/drawing/2014/main" id="{DE6763ED-8F65-4740-82BC-7EF13685E69C}"/>
              </a:ext>
            </a:extLst>
          </p:cNvPr>
          <p:cNvSpPr>
            <a:spLocks noGrp="1"/>
          </p:cNvSpPr>
          <p:nvPr>
            <p:ph sz="half" idx="1"/>
          </p:nvPr>
        </p:nvSpPr>
        <p:spPr/>
        <p:txBody>
          <a:bodyPr/>
          <a:lstStyle/>
          <a:p>
            <a:pPr marL="0" indent="0">
              <a:buNone/>
            </a:pPr>
            <a:r>
              <a:rPr lang="en-GB" b="1" dirty="0">
                <a:latin typeface="Century Gothic" panose="020B0502020202020204" pitchFamily="34" charset="0"/>
              </a:rPr>
              <a:t>Exploring Anxiety</a:t>
            </a:r>
          </a:p>
          <a:p>
            <a:r>
              <a:rPr lang="en-GB" dirty="0">
                <a:solidFill>
                  <a:schemeClr val="tx1">
                    <a:lumMod val="85000"/>
                    <a:lumOff val="15000"/>
                  </a:schemeClr>
                </a:solidFill>
                <a:latin typeface="Century Gothic" panose="020B0502020202020204" pitchFamily="34" charset="0"/>
              </a:rPr>
              <a:t>Rationale and Context</a:t>
            </a:r>
          </a:p>
          <a:p>
            <a:r>
              <a:rPr lang="en-GB" dirty="0">
                <a:solidFill>
                  <a:schemeClr val="tx1">
                    <a:lumMod val="85000"/>
                    <a:lumOff val="15000"/>
                  </a:schemeClr>
                </a:solidFill>
                <a:latin typeface="Century Gothic" panose="020B0502020202020204" pitchFamily="34" charset="0"/>
              </a:rPr>
              <a:t>Mental Health Continuum</a:t>
            </a:r>
          </a:p>
          <a:p>
            <a:r>
              <a:rPr lang="en-GB" dirty="0">
                <a:solidFill>
                  <a:schemeClr val="tx1">
                    <a:lumMod val="85000"/>
                    <a:lumOff val="15000"/>
                  </a:schemeClr>
                </a:solidFill>
                <a:latin typeface="Century Gothic" panose="020B0502020202020204" pitchFamily="34" charset="0"/>
              </a:rPr>
              <a:t>What is anxiety – some definitions, potential causes and signs</a:t>
            </a:r>
          </a:p>
          <a:p>
            <a:r>
              <a:rPr lang="en-GB" dirty="0">
                <a:solidFill>
                  <a:schemeClr val="tx1">
                    <a:lumMod val="85000"/>
                    <a:lumOff val="15000"/>
                  </a:schemeClr>
                </a:solidFill>
                <a:latin typeface="Century Gothic" panose="020B0502020202020204" pitchFamily="34" charset="0"/>
              </a:rPr>
              <a:t>Stigma</a:t>
            </a:r>
          </a:p>
          <a:p>
            <a:endParaRPr lang="en-GB" dirty="0"/>
          </a:p>
          <a:p>
            <a:endParaRPr lang="en-GB" dirty="0"/>
          </a:p>
        </p:txBody>
      </p:sp>
      <p:sp>
        <p:nvSpPr>
          <p:cNvPr id="6" name="Content Placeholder 5">
            <a:extLst>
              <a:ext uri="{FF2B5EF4-FFF2-40B4-BE49-F238E27FC236}">
                <a16:creationId xmlns:a16="http://schemas.microsoft.com/office/drawing/2014/main" id="{D290DAAF-D608-4DFC-97A4-0802DD832088}"/>
              </a:ext>
            </a:extLst>
          </p:cNvPr>
          <p:cNvSpPr>
            <a:spLocks noGrp="1"/>
          </p:cNvSpPr>
          <p:nvPr>
            <p:ph sz="half" idx="2"/>
          </p:nvPr>
        </p:nvSpPr>
        <p:spPr/>
        <p:txBody>
          <a:bodyPr/>
          <a:lstStyle/>
          <a:p>
            <a:pPr marL="0" indent="0">
              <a:buNone/>
            </a:pPr>
            <a:r>
              <a:rPr lang="en-GB" b="1" dirty="0">
                <a:solidFill>
                  <a:schemeClr val="tx1">
                    <a:lumMod val="85000"/>
                    <a:lumOff val="15000"/>
                  </a:schemeClr>
                </a:solidFill>
                <a:latin typeface="Century Gothic" panose="020B0502020202020204" pitchFamily="34" charset="0"/>
              </a:rPr>
              <a:t>What can we do?</a:t>
            </a:r>
          </a:p>
          <a:p>
            <a:r>
              <a:rPr lang="en-GB" dirty="0">
                <a:solidFill>
                  <a:schemeClr val="tx1">
                    <a:lumMod val="85000"/>
                    <a:lumOff val="15000"/>
                  </a:schemeClr>
                </a:solidFill>
                <a:latin typeface="Century Gothic" panose="020B0502020202020204" pitchFamily="34" charset="0"/>
              </a:rPr>
              <a:t>What works and what can you do? </a:t>
            </a:r>
          </a:p>
          <a:p>
            <a:r>
              <a:rPr lang="en-GB" dirty="0">
                <a:solidFill>
                  <a:schemeClr val="tx1">
                    <a:lumMod val="85000"/>
                    <a:lumOff val="15000"/>
                  </a:schemeClr>
                </a:solidFill>
                <a:latin typeface="Century Gothic" panose="020B0502020202020204" pitchFamily="34" charset="0"/>
              </a:rPr>
              <a:t>Current NA supports</a:t>
            </a:r>
          </a:p>
          <a:p>
            <a:r>
              <a:rPr lang="en-GB" dirty="0">
                <a:solidFill>
                  <a:schemeClr val="tx1">
                    <a:lumMod val="85000"/>
                    <a:lumOff val="15000"/>
                  </a:schemeClr>
                </a:solidFill>
                <a:latin typeface="Century Gothic" panose="020B0502020202020204" pitchFamily="34" charset="0"/>
              </a:rPr>
              <a:t>Models of resilience</a:t>
            </a:r>
          </a:p>
          <a:p>
            <a:r>
              <a:rPr lang="en-GB" dirty="0">
                <a:solidFill>
                  <a:schemeClr val="tx1">
                    <a:lumMod val="85000"/>
                    <a:lumOff val="15000"/>
                  </a:schemeClr>
                </a:solidFill>
                <a:latin typeface="Century Gothic" panose="020B0502020202020204" pitchFamily="34" charset="0"/>
              </a:rPr>
              <a:t>Case studies</a:t>
            </a:r>
          </a:p>
          <a:p>
            <a:endParaRPr lang="en-GB" dirty="0"/>
          </a:p>
        </p:txBody>
      </p:sp>
    </p:spTree>
    <p:extLst>
      <p:ext uri="{BB962C8B-B14F-4D97-AF65-F5344CB8AC3E}">
        <p14:creationId xmlns:p14="http://schemas.microsoft.com/office/powerpoint/2010/main" val="597701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txBox="1">
            <a:spLocks/>
          </p:cNvSpPr>
          <p:nvPr/>
        </p:nvSpPr>
        <p:spPr>
          <a:xfrm>
            <a:off x="253455" y="1106788"/>
            <a:ext cx="6450903" cy="4938711"/>
          </a:xfrm>
          <a:prstGeom prst="rect">
            <a:avLst/>
          </a:prstGeom>
        </p:spPr>
        <p:txBody>
          <a:bodyPr vert="horz" lIns="91440" tIns="45720" rIns="91440" bIns="45720" rtlCol="0" anchor="t">
            <a:norm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mn-lt"/>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mn-lt"/>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914400" marR="0" lvl="0" indent="-914400" algn="l" defTabSz="914400" rtl="0" eaLnBrk="1" fontAlgn="auto" latinLnBrk="0" hangingPunct="1">
              <a:lnSpc>
                <a:spcPct val="90000"/>
              </a:lnSpc>
              <a:spcBef>
                <a:spcPts val="1100"/>
              </a:spcBef>
              <a:spcAft>
                <a:spcPts val="0"/>
              </a:spcAft>
              <a:buClrTx/>
              <a:buSzTx/>
              <a:buFont typeface="+mj-lt"/>
              <a:buAutoNum type="arabicPeriod"/>
              <a:tabLst/>
              <a:defRPr/>
            </a:pPr>
            <a:endParaRPr kumimoji="0" lang="en-US" sz="220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endParaRPr>
          </a:p>
        </p:txBody>
      </p:sp>
      <p:grpSp>
        <p:nvGrpSpPr>
          <p:cNvPr id="13" name="Group 12"/>
          <p:cNvGrpSpPr/>
          <p:nvPr/>
        </p:nvGrpSpPr>
        <p:grpSpPr>
          <a:xfrm>
            <a:off x="1" y="6370002"/>
            <a:ext cx="12191999" cy="581474"/>
            <a:chOff x="1" y="6359611"/>
            <a:chExt cx="12191999" cy="581474"/>
          </a:xfrm>
        </p:grpSpPr>
        <p:sp>
          <p:nvSpPr>
            <p:cNvPr id="14" name="Footer Placeholder 9"/>
            <p:cNvSpPr txBox="1">
              <a:spLocks/>
            </p:cNvSpPr>
            <p:nvPr/>
          </p:nvSpPr>
          <p:spPr>
            <a:xfrm>
              <a:off x="1614616" y="6359611"/>
              <a:ext cx="10577384" cy="498389"/>
            </a:xfrm>
            <a:prstGeom prst="rect">
              <a:avLst/>
            </a:prstGeom>
            <a:solidFill>
              <a:srgbClr val="0070C0"/>
            </a:solidFill>
          </p:spPr>
          <p:txBody>
            <a:bodyPr vert="horz" lIns="91440" tIns="45720" rIns="91440" bIns="45720" rtlCol="0" anchor="ctr"/>
            <a:lstStyle>
              <a:defPPr>
                <a:defRPr lang="en-US"/>
              </a:defPPr>
              <a:lvl1pPr marL="0" algn="l" defTabSz="914400" rtl="0" eaLnBrk="1" latinLnBrk="0" hangingPunct="1">
                <a:defRPr sz="800" kern="1200">
                  <a:solidFill>
                    <a:schemeClr val="accent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North Ayrshire Council</a:t>
              </a:r>
            </a:p>
          </p:txBody>
        </p:sp>
        <p:sp>
          <p:nvSpPr>
            <p:cNvPr id="15" name="Rectangle 14"/>
            <p:cNvSpPr/>
            <p:nvPr/>
          </p:nvSpPr>
          <p:spPr>
            <a:xfrm>
              <a:off x="1" y="6359611"/>
              <a:ext cx="1524000" cy="498389"/>
            </a:xfrm>
            <a:prstGeom prst="rect">
              <a:avLst/>
            </a:prstGeom>
            <a:solidFill>
              <a:srgbClr val="92D05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orbel" panose="020B0503020204020204"/>
                <a:ea typeface="+mn-ea"/>
                <a:cs typeface="+mn-cs"/>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8589" y="6445613"/>
              <a:ext cx="3790196" cy="420625"/>
            </a:xfrm>
            <a:prstGeom prst="rect">
              <a:avLst/>
            </a:prstGeom>
          </p:spPr>
        </p:pic>
        <p:pic>
          <p:nvPicPr>
            <p:cNvPr id="17" name="Picture 16"/>
            <p:cNvPicPr>
              <a:picLocks noChangeAspect="1"/>
            </p:cNvPicPr>
            <p:nvPr/>
          </p:nvPicPr>
          <p:blipFill rotWithShape="1">
            <a:blip r:embed="rId4" cstate="print">
              <a:extLst>
                <a:ext uri="{28A0092B-C50C-407E-A947-70E740481C1C}">
                  <a14:useLocalDpi xmlns:a14="http://schemas.microsoft.com/office/drawing/2010/main" val="0"/>
                </a:ext>
              </a:extLst>
            </a:blip>
            <a:srcRect b="45705"/>
            <a:stretch/>
          </p:blipFill>
          <p:spPr>
            <a:xfrm>
              <a:off x="4773779" y="6529839"/>
              <a:ext cx="3438950" cy="411246"/>
            </a:xfrm>
            <a:prstGeom prst="rect">
              <a:avLst/>
            </a:prstGeom>
          </p:spPr>
        </p:pic>
      </p:grpSp>
      <p:sp>
        <p:nvSpPr>
          <p:cNvPr id="2" name="Title 1">
            <a:extLst>
              <a:ext uri="{FF2B5EF4-FFF2-40B4-BE49-F238E27FC236}">
                <a16:creationId xmlns:a16="http://schemas.microsoft.com/office/drawing/2014/main" id="{17AE34FF-3260-4F0A-8491-F6C46C026BC2}"/>
              </a:ext>
            </a:extLst>
          </p:cNvPr>
          <p:cNvSpPr>
            <a:spLocks noGrp="1"/>
          </p:cNvSpPr>
          <p:nvPr>
            <p:ph type="title"/>
          </p:nvPr>
        </p:nvSpPr>
        <p:spPr/>
        <p:txBody>
          <a:bodyPr>
            <a:normAutofit/>
          </a:bodyPr>
          <a:lstStyle/>
          <a:p>
            <a:r>
              <a:rPr lang="en-GB" sz="3600" u="sng" dirty="0">
                <a:solidFill>
                  <a:schemeClr val="accent1">
                    <a:lumMod val="75000"/>
                  </a:schemeClr>
                </a:solidFill>
                <a:latin typeface="Century Gothic" panose="020B0502020202020204" pitchFamily="34" charset="0"/>
              </a:rPr>
              <a:t>Rationale</a:t>
            </a:r>
          </a:p>
        </p:txBody>
      </p:sp>
      <p:pic>
        <p:nvPicPr>
          <p:cNvPr id="3" name="Picture 2">
            <a:extLst>
              <a:ext uri="{FF2B5EF4-FFF2-40B4-BE49-F238E27FC236}">
                <a16:creationId xmlns:a16="http://schemas.microsoft.com/office/drawing/2014/main" id="{38852634-E991-4459-A17F-C6B684E6A78C}"/>
              </a:ext>
            </a:extLst>
          </p:cNvPr>
          <p:cNvPicPr>
            <a:picLocks noChangeAspect="1"/>
          </p:cNvPicPr>
          <p:nvPr/>
        </p:nvPicPr>
        <p:blipFill rotWithShape="1">
          <a:blip r:embed="rId5"/>
          <a:srcRect l="4699" t="25527" r="3965" b="9691"/>
          <a:stretch/>
        </p:blipFill>
        <p:spPr>
          <a:xfrm>
            <a:off x="548357" y="1701829"/>
            <a:ext cx="11513016" cy="4593326"/>
          </a:xfrm>
          <a:prstGeom prst="rect">
            <a:avLst/>
          </a:prstGeom>
        </p:spPr>
      </p:pic>
    </p:spTree>
    <p:extLst>
      <p:ext uri="{BB962C8B-B14F-4D97-AF65-F5344CB8AC3E}">
        <p14:creationId xmlns:p14="http://schemas.microsoft.com/office/powerpoint/2010/main" val="1948554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txBox="1">
            <a:spLocks/>
          </p:cNvSpPr>
          <p:nvPr/>
        </p:nvSpPr>
        <p:spPr>
          <a:xfrm>
            <a:off x="253455" y="1106788"/>
            <a:ext cx="6450903" cy="4938711"/>
          </a:xfrm>
          <a:prstGeom prst="rect">
            <a:avLst/>
          </a:prstGeom>
        </p:spPr>
        <p:txBody>
          <a:bodyPr vert="horz" lIns="91440" tIns="45720" rIns="91440" bIns="45720" rtlCol="0" anchor="t">
            <a:norm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mn-lt"/>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mn-lt"/>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914400" marR="0" lvl="0" indent="-914400" algn="l" defTabSz="914400" rtl="0" eaLnBrk="1" fontAlgn="auto" latinLnBrk="0" hangingPunct="1">
              <a:lnSpc>
                <a:spcPct val="90000"/>
              </a:lnSpc>
              <a:spcBef>
                <a:spcPts val="1100"/>
              </a:spcBef>
              <a:spcAft>
                <a:spcPts val="0"/>
              </a:spcAft>
              <a:buClrTx/>
              <a:buSzTx/>
              <a:buFont typeface="+mj-lt"/>
              <a:buAutoNum type="arabicPeriod"/>
              <a:tabLst/>
              <a:defRPr/>
            </a:pPr>
            <a:endParaRPr kumimoji="0" lang="en-US" sz="220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endParaRPr>
          </a:p>
        </p:txBody>
      </p:sp>
      <p:grpSp>
        <p:nvGrpSpPr>
          <p:cNvPr id="13" name="Group 12"/>
          <p:cNvGrpSpPr/>
          <p:nvPr/>
        </p:nvGrpSpPr>
        <p:grpSpPr>
          <a:xfrm>
            <a:off x="1" y="6370002"/>
            <a:ext cx="12191999" cy="581474"/>
            <a:chOff x="1" y="6359611"/>
            <a:chExt cx="12191999" cy="581474"/>
          </a:xfrm>
        </p:grpSpPr>
        <p:sp>
          <p:nvSpPr>
            <p:cNvPr id="14" name="Footer Placeholder 9"/>
            <p:cNvSpPr txBox="1">
              <a:spLocks/>
            </p:cNvSpPr>
            <p:nvPr/>
          </p:nvSpPr>
          <p:spPr>
            <a:xfrm>
              <a:off x="1614616" y="6359611"/>
              <a:ext cx="10577384" cy="498389"/>
            </a:xfrm>
            <a:prstGeom prst="rect">
              <a:avLst/>
            </a:prstGeom>
            <a:solidFill>
              <a:srgbClr val="0070C0"/>
            </a:solidFill>
          </p:spPr>
          <p:txBody>
            <a:bodyPr vert="horz" lIns="91440" tIns="45720" rIns="91440" bIns="45720" rtlCol="0" anchor="ctr"/>
            <a:lstStyle>
              <a:defPPr>
                <a:defRPr lang="en-US"/>
              </a:defPPr>
              <a:lvl1pPr marL="0" algn="l" defTabSz="914400" rtl="0" eaLnBrk="1" latinLnBrk="0" hangingPunct="1">
                <a:defRPr sz="800" kern="1200">
                  <a:solidFill>
                    <a:schemeClr val="accent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North Ayrshire Council</a:t>
              </a:r>
            </a:p>
          </p:txBody>
        </p:sp>
        <p:sp>
          <p:nvSpPr>
            <p:cNvPr id="15" name="Rectangle 14"/>
            <p:cNvSpPr/>
            <p:nvPr/>
          </p:nvSpPr>
          <p:spPr>
            <a:xfrm>
              <a:off x="1" y="6359611"/>
              <a:ext cx="1524000" cy="498389"/>
            </a:xfrm>
            <a:prstGeom prst="rect">
              <a:avLst/>
            </a:prstGeom>
            <a:solidFill>
              <a:srgbClr val="92D05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orbel" panose="020B0503020204020204"/>
                <a:ea typeface="+mn-ea"/>
                <a:cs typeface="+mn-cs"/>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8589" y="6445613"/>
              <a:ext cx="3790196" cy="420625"/>
            </a:xfrm>
            <a:prstGeom prst="rect">
              <a:avLst/>
            </a:prstGeom>
          </p:spPr>
        </p:pic>
        <p:pic>
          <p:nvPicPr>
            <p:cNvPr id="17" name="Picture 16"/>
            <p:cNvPicPr>
              <a:picLocks noChangeAspect="1"/>
            </p:cNvPicPr>
            <p:nvPr/>
          </p:nvPicPr>
          <p:blipFill rotWithShape="1">
            <a:blip r:embed="rId4" cstate="print">
              <a:extLst>
                <a:ext uri="{28A0092B-C50C-407E-A947-70E740481C1C}">
                  <a14:useLocalDpi xmlns:a14="http://schemas.microsoft.com/office/drawing/2010/main" val="0"/>
                </a:ext>
              </a:extLst>
            </a:blip>
            <a:srcRect b="45705"/>
            <a:stretch/>
          </p:blipFill>
          <p:spPr>
            <a:xfrm>
              <a:off x="4773779" y="6529839"/>
              <a:ext cx="3438950" cy="411246"/>
            </a:xfrm>
            <a:prstGeom prst="rect">
              <a:avLst/>
            </a:prstGeom>
          </p:spPr>
        </p:pic>
      </p:grpSp>
      <p:sp>
        <p:nvSpPr>
          <p:cNvPr id="2" name="Title 1">
            <a:extLst>
              <a:ext uri="{FF2B5EF4-FFF2-40B4-BE49-F238E27FC236}">
                <a16:creationId xmlns:a16="http://schemas.microsoft.com/office/drawing/2014/main" id="{17AE34FF-3260-4F0A-8491-F6C46C026BC2}"/>
              </a:ext>
            </a:extLst>
          </p:cNvPr>
          <p:cNvSpPr>
            <a:spLocks noGrp="1"/>
          </p:cNvSpPr>
          <p:nvPr>
            <p:ph type="title"/>
          </p:nvPr>
        </p:nvSpPr>
        <p:spPr/>
        <p:txBody>
          <a:bodyPr>
            <a:normAutofit/>
          </a:bodyPr>
          <a:lstStyle/>
          <a:p>
            <a:r>
              <a:rPr lang="en-GB" sz="3600" u="sng" dirty="0">
                <a:solidFill>
                  <a:schemeClr val="accent1">
                    <a:lumMod val="75000"/>
                  </a:schemeClr>
                </a:solidFill>
                <a:latin typeface="Century Gothic" panose="020B0502020202020204" pitchFamily="34" charset="0"/>
              </a:rPr>
              <a:t>Why now?</a:t>
            </a:r>
          </a:p>
        </p:txBody>
      </p:sp>
      <p:sp>
        <p:nvSpPr>
          <p:cNvPr id="5" name="Content Placeholder 4">
            <a:extLst>
              <a:ext uri="{FF2B5EF4-FFF2-40B4-BE49-F238E27FC236}">
                <a16:creationId xmlns:a16="http://schemas.microsoft.com/office/drawing/2014/main" id="{DE6763ED-8F65-4740-82BC-7EF13685E69C}"/>
              </a:ext>
            </a:extLst>
          </p:cNvPr>
          <p:cNvSpPr>
            <a:spLocks noGrp="1"/>
          </p:cNvSpPr>
          <p:nvPr>
            <p:ph idx="1"/>
          </p:nvPr>
        </p:nvSpPr>
        <p:spPr/>
        <p:txBody>
          <a:bodyPr>
            <a:normAutofit fontScale="92500" lnSpcReduction="20000"/>
          </a:bodyPr>
          <a:lstStyle/>
          <a:p>
            <a:r>
              <a:rPr lang="en-GB" dirty="0">
                <a:latin typeface="Century Gothic" panose="020B0502020202020204" pitchFamily="34" charset="0"/>
                <a:cs typeface="Arial" panose="020B0604020202020204" pitchFamily="34" charset="0"/>
              </a:rPr>
              <a:t>Disruption of education</a:t>
            </a:r>
          </a:p>
          <a:p>
            <a:r>
              <a:rPr lang="en-GB" dirty="0">
                <a:latin typeface="Century Gothic" panose="020B0502020202020204" pitchFamily="34" charset="0"/>
                <a:cs typeface="Arial" panose="020B0604020202020204" pitchFamily="34" charset="0"/>
              </a:rPr>
              <a:t>Exam disruption – unknown future</a:t>
            </a:r>
          </a:p>
          <a:p>
            <a:r>
              <a:rPr lang="en-GB" dirty="0">
                <a:latin typeface="Century Gothic" panose="020B0502020202020204" pitchFamily="34" charset="0"/>
                <a:cs typeface="Arial" panose="020B0604020202020204" pitchFamily="34" charset="0"/>
              </a:rPr>
              <a:t>Loss of friendship groups</a:t>
            </a:r>
          </a:p>
          <a:p>
            <a:r>
              <a:rPr lang="en-GB" dirty="0">
                <a:latin typeface="Century Gothic" panose="020B0502020202020204" pitchFamily="34" charset="0"/>
                <a:cs typeface="Arial" panose="020B0604020202020204" pitchFamily="34" charset="0"/>
              </a:rPr>
              <a:t>Fear of virus</a:t>
            </a:r>
          </a:p>
          <a:p>
            <a:r>
              <a:rPr lang="en-GB" dirty="0">
                <a:latin typeface="Century Gothic" panose="020B0502020202020204" pitchFamily="34" charset="0"/>
                <a:cs typeface="Arial" panose="020B0604020202020204" pitchFamily="34" charset="0"/>
              </a:rPr>
              <a:t>Bereavement</a:t>
            </a:r>
          </a:p>
          <a:p>
            <a:r>
              <a:rPr lang="en-GB" dirty="0">
                <a:latin typeface="Century Gothic" panose="020B0502020202020204" pitchFamily="34" charset="0"/>
                <a:cs typeface="Arial" panose="020B0604020202020204" pitchFamily="34" charset="0"/>
              </a:rPr>
              <a:t>Family circumstances</a:t>
            </a:r>
          </a:p>
          <a:p>
            <a:r>
              <a:rPr lang="en-GB" dirty="0">
                <a:latin typeface="Century Gothic" panose="020B0502020202020204" pitchFamily="34" charset="0"/>
                <a:cs typeface="Arial" panose="020B0604020202020204" pitchFamily="34" charset="0"/>
              </a:rPr>
              <a:t>Inappropriate activity</a:t>
            </a:r>
          </a:p>
          <a:p>
            <a:r>
              <a:rPr lang="en-GB" dirty="0">
                <a:latin typeface="Century Gothic" panose="020B0502020202020204" pitchFamily="34" charset="0"/>
                <a:cs typeface="Arial" panose="020B0604020202020204" pitchFamily="34" charset="0"/>
              </a:rPr>
              <a:t>Lack of outdoor physical activity</a:t>
            </a:r>
          </a:p>
          <a:p>
            <a:r>
              <a:rPr lang="en-GB" dirty="0">
                <a:latin typeface="Century Gothic" panose="020B0502020202020204" pitchFamily="34" charset="0"/>
                <a:cs typeface="Arial" panose="020B0604020202020204" pitchFamily="34" charset="0"/>
              </a:rPr>
              <a:t>Increase in caring responsibilities</a:t>
            </a:r>
          </a:p>
          <a:p>
            <a:r>
              <a:rPr lang="en-GB" dirty="0">
                <a:latin typeface="Century Gothic" panose="020B0502020202020204" pitchFamily="34" charset="0"/>
                <a:cs typeface="Arial" panose="020B0604020202020204" pitchFamily="34" charset="0"/>
              </a:rPr>
              <a:t>Fear of unknown – what next</a:t>
            </a:r>
            <a:endParaRPr lang="en-GB" dirty="0">
              <a:latin typeface="Century Gothic" panose="020B0502020202020204" pitchFamily="34" charset="0"/>
            </a:endParaRPr>
          </a:p>
          <a:p>
            <a:endParaRPr lang="en-GB" dirty="0"/>
          </a:p>
        </p:txBody>
      </p:sp>
      <p:pic>
        <p:nvPicPr>
          <p:cNvPr id="11" name="Picture 2" descr="now red word and clock - Frontline Ministries International">
            <a:extLst>
              <a:ext uri="{FF2B5EF4-FFF2-40B4-BE49-F238E27FC236}">
                <a16:creationId xmlns:a16="http://schemas.microsoft.com/office/drawing/2014/main" id="{CC0EF6A7-A001-4E89-964D-43FBDEC2B4D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9909" r="8742" b="-1"/>
          <a:stretch/>
        </p:blipFill>
        <p:spPr bwMode="auto">
          <a:xfrm>
            <a:off x="7166423" y="1139445"/>
            <a:ext cx="4187377" cy="4351338"/>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6101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txBox="1">
            <a:spLocks/>
          </p:cNvSpPr>
          <p:nvPr/>
        </p:nvSpPr>
        <p:spPr>
          <a:xfrm>
            <a:off x="253455" y="1106788"/>
            <a:ext cx="6450903" cy="4938711"/>
          </a:xfrm>
          <a:prstGeom prst="rect">
            <a:avLst/>
          </a:prstGeom>
        </p:spPr>
        <p:txBody>
          <a:bodyPr vert="horz" lIns="91440" tIns="45720" rIns="91440" bIns="45720" rtlCol="0" anchor="t">
            <a:norm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mn-lt"/>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mn-lt"/>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914400" marR="0" lvl="0" indent="-914400" algn="l" defTabSz="914400" rtl="0" eaLnBrk="1" fontAlgn="auto" latinLnBrk="0" hangingPunct="1">
              <a:lnSpc>
                <a:spcPct val="90000"/>
              </a:lnSpc>
              <a:spcBef>
                <a:spcPts val="1100"/>
              </a:spcBef>
              <a:spcAft>
                <a:spcPts val="0"/>
              </a:spcAft>
              <a:buClrTx/>
              <a:buSzTx/>
              <a:buFont typeface="+mj-lt"/>
              <a:buAutoNum type="arabicPeriod"/>
              <a:tabLst/>
              <a:defRPr/>
            </a:pPr>
            <a:endParaRPr kumimoji="0" lang="en-US" sz="220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endParaRPr>
          </a:p>
        </p:txBody>
      </p:sp>
      <p:grpSp>
        <p:nvGrpSpPr>
          <p:cNvPr id="13" name="Group 12"/>
          <p:cNvGrpSpPr/>
          <p:nvPr/>
        </p:nvGrpSpPr>
        <p:grpSpPr>
          <a:xfrm>
            <a:off x="1" y="6370002"/>
            <a:ext cx="12191999" cy="581474"/>
            <a:chOff x="1" y="6359611"/>
            <a:chExt cx="12191999" cy="581474"/>
          </a:xfrm>
        </p:grpSpPr>
        <p:sp>
          <p:nvSpPr>
            <p:cNvPr id="14" name="Footer Placeholder 9"/>
            <p:cNvSpPr txBox="1">
              <a:spLocks/>
            </p:cNvSpPr>
            <p:nvPr/>
          </p:nvSpPr>
          <p:spPr>
            <a:xfrm>
              <a:off x="1614616" y="6359611"/>
              <a:ext cx="10577384" cy="498389"/>
            </a:xfrm>
            <a:prstGeom prst="rect">
              <a:avLst/>
            </a:prstGeom>
            <a:solidFill>
              <a:srgbClr val="0070C0"/>
            </a:solidFill>
          </p:spPr>
          <p:txBody>
            <a:bodyPr vert="horz" lIns="91440" tIns="45720" rIns="91440" bIns="45720" rtlCol="0" anchor="ctr"/>
            <a:lstStyle>
              <a:defPPr>
                <a:defRPr lang="en-US"/>
              </a:defPPr>
              <a:lvl1pPr marL="0" algn="l" defTabSz="914400" rtl="0" eaLnBrk="1" latinLnBrk="0" hangingPunct="1">
                <a:defRPr sz="800" kern="1200">
                  <a:solidFill>
                    <a:schemeClr val="accent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North Ayrshire Council</a:t>
              </a:r>
            </a:p>
          </p:txBody>
        </p:sp>
        <p:sp>
          <p:nvSpPr>
            <p:cNvPr id="15" name="Rectangle 14"/>
            <p:cNvSpPr/>
            <p:nvPr/>
          </p:nvSpPr>
          <p:spPr>
            <a:xfrm>
              <a:off x="1" y="6359611"/>
              <a:ext cx="1524000" cy="498389"/>
            </a:xfrm>
            <a:prstGeom prst="rect">
              <a:avLst/>
            </a:prstGeom>
            <a:solidFill>
              <a:srgbClr val="92D05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orbel" panose="020B0503020204020204"/>
                <a:ea typeface="+mn-ea"/>
                <a:cs typeface="+mn-cs"/>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8589" y="6445613"/>
              <a:ext cx="3790196" cy="420625"/>
            </a:xfrm>
            <a:prstGeom prst="rect">
              <a:avLst/>
            </a:prstGeom>
          </p:spPr>
        </p:pic>
        <p:pic>
          <p:nvPicPr>
            <p:cNvPr id="17" name="Picture 16"/>
            <p:cNvPicPr>
              <a:picLocks noChangeAspect="1"/>
            </p:cNvPicPr>
            <p:nvPr/>
          </p:nvPicPr>
          <p:blipFill rotWithShape="1">
            <a:blip r:embed="rId4" cstate="print">
              <a:extLst>
                <a:ext uri="{28A0092B-C50C-407E-A947-70E740481C1C}">
                  <a14:useLocalDpi xmlns:a14="http://schemas.microsoft.com/office/drawing/2010/main" val="0"/>
                </a:ext>
              </a:extLst>
            </a:blip>
            <a:srcRect b="45705"/>
            <a:stretch/>
          </p:blipFill>
          <p:spPr>
            <a:xfrm>
              <a:off x="4773779" y="6529839"/>
              <a:ext cx="3438950" cy="411246"/>
            </a:xfrm>
            <a:prstGeom prst="rect">
              <a:avLst/>
            </a:prstGeom>
          </p:spPr>
        </p:pic>
      </p:grpSp>
      <p:sp>
        <p:nvSpPr>
          <p:cNvPr id="2" name="Title 1">
            <a:extLst>
              <a:ext uri="{FF2B5EF4-FFF2-40B4-BE49-F238E27FC236}">
                <a16:creationId xmlns:a16="http://schemas.microsoft.com/office/drawing/2014/main" id="{17AE34FF-3260-4F0A-8491-F6C46C026BC2}"/>
              </a:ext>
            </a:extLst>
          </p:cNvPr>
          <p:cNvSpPr>
            <a:spLocks noGrp="1"/>
          </p:cNvSpPr>
          <p:nvPr>
            <p:ph type="title"/>
          </p:nvPr>
        </p:nvSpPr>
        <p:spPr/>
        <p:txBody>
          <a:bodyPr>
            <a:normAutofit/>
          </a:bodyPr>
          <a:lstStyle/>
          <a:p>
            <a:r>
              <a:rPr lang="en-GB" sz="3600" u="sng" dirty="0">
                <a:solidFill>
                  <a:schemeClr val="accent1">
                    <a:lumMod val="75000"/>
                  </a:schemeClr>
                </a:solidFill>
                <a:latin typeface="Century Gothic" panose="020B0502020202020204" pitchFamily="34" charset="0"/>
              </a:rPr>
              <a:t>Context</a:t>
            </a:r>
          </a:p>
        </p:txBody>
      </p:sp>
      <p:sp>
        <p:nvSpPr>
          <p:cNvPr id="5" name="Content Placeholder 4">
            <a:extLst>
              <a:ext uri="{FF2B5EF4-FFF2-40B4-BE49-F238E27FC236}">
                <a16:creationId xmlns:a16="http://schemas.microsoft.com/office/drawing/2014/main" id="{DE6763ED-8F65-4740-82BC-7EF13685E69C}"/>
              </a:ext>
            </a:extLst>
          </p:cNvPr>
          <p:cNvSpPr>
            <a:spLocks noGrp="1"/>
          </p:cNvSpPr>
          <p:nvPr>
            <p:ph idx="1"/>
          </p:nvPr>
        </p:nvSpPr>
        <p:spPr/>
        <p:txBody>
          <a:bodyPr>
            <a:normAutofit lnSpcReduction="10000"/>
          </a:bodyPr>
          <a:lstStyle/>
          <a:p>
            <a:pPr>
              <a:spcBef>
                <a:spcPts val="400"/>
              </a:spcBef>
              <a:buClr>
                <a:srgbClr val="000000"/>
              </a:buClr>
              <a:buSzPct val="60000"/>
              <a:buFontTx/>
              <a:buChar char="•"/>
              <a:defRPr/>
            </a:pPr>
            <a:r>
              <a:rPr lang="en-GB" dirty="0">
                <a:latin typeface="Century Gothic" panose="020B0502020202020204" pitchFamily="34" charset="0"/>
              </a:rPr>
              <a:t>Mental health problems are common in young people.</a:t>
            </a:r>
          </a:p>
          <a:p>
            <a:pPr>
              <a:spcBef>
                <a:spcPts val="400"/>
              </a:spcBef>
              <a:buClr>
                <a:srgbClr val="000000"/>
              </a:buClr>
              <a:buSzPct val="60000"/>
              <a:buFontTx/>
              <a:buChar char="•"/>
              <a:defRPr/>
            </a:pPr>
            <a:r>
              <a:rPr lang="en-GB" dirty="0">
                <a:latin typeface="Century Gothic" panose="020B0502020202020204" pitchFamily="34" charset="0"/>
              </a:rPr>
              <a:t>There is a high level of stigma associated with mental health problems and young people.</a:t>
            </a:r>
          </a:p>
          <a:p>
            <a:pPr>
              <a:spcBef>
                <a:spcPts val="400"/>
              </a:spcBef>
              <a:buClr>
                <a:srgbClr val="000000"/>
              </a:buClr>
              <a:buSzPct val="60000"/>
              <a:buFontTx/>
              <a:buChar char="•"/>
              <a:defRPr/>
            </a:pPr>
            <a:r>
              <a:rPr lang="en-GB" dirty="0">
                <a:latin typeface="Century Gothic" panose="020B0502020202020204" pitchFamily="34" charset="0"/>
              </a:rPr>
              <a:t>Many young people are not well informed about mental health problems.</a:t>
            </a:r>
          </a:p>
          <a:p>
            <a:pPr>
              <a:spcBef>
                <a:spcPts val="400"/>
              </a:spcBef>
              <a:buClr>
                <a:srgbClr val="000000"/>
              </a:buClr>
              <a:buSzPct val="60000"/>
              <a:buFontTx/>
              <a:buChar char="•"/>
              <a:defRPr/>
            </a:pPr>
            <a:r>
              <a:rPr lang="en-GB" dirty="0">
                <a:latin typeface="Century Gothic" panose="020B0502020202020204" pitchFamily="34" charset="0"/>
              </a:rPr>
              <a:t>A young person may not realise that they need help for mental health problems.</a:t>
            </a:r>
          </a:p>
          <a:p>
            <a:pPr>
              <a:spcBef>
                <a:spcPts val="400"/>
              </a:spcBef>
              <a:buClr>
                <a:srgbClr val="000000"/>
              </a:buClr>
              <a:buSzPct val="60000"/>
              <a:buFontTx/>
              <a:buChar char="•"/>
              <a:defRPr/>
            </a:pPr>
            <a:r>
              <a:rPr lang="en-GB" dirty="0">
                <a:latin typeface="Century Gothic" panose="020B0502020202020204" pitchFamily="34" charset="0"/>
              </a:rPr>
              <a:t>Many young people do not seek help for mental health problems.</a:t>
            </a:r>
          </a:p>
          <a:p>
            <a:pPr>
              <a:spcBef>
                <a:spcPts val="400"/>
              </a:spcBef>
              <a:buClr>
                <a:srgbClr val="000000"/>
              </a:buClr>
              <a:buSzPct val="60000"/>
              <a:buFontTx/>
              <a:buChar char="•"/>
              <a:defRPr/>
            </a:pPr>
            <a:r>
              <a:rPr lang="en-GB" dirty="0">
                <a:latin typeface="Century Gothic" panose="020B0502020202020204" pitchFamily="34" charset="0"/>
              </a:rPr>
              <a:t>Mental health problems interfere with adolescent development (SMHFA)</a:t>
            </a:r>
          </a:p>
          <a:p>
            <a:endParaRPr lang="en-GB" dirty="0"/>
          </a:p>
          <a:p>
            <a:endParaRPr lang="en-GB" dirty="0"/>
          </a:p>
        </p:txBody>
      </p:sp>
      <p:pic>
        <p:nvPicPr>
          <p:cNvPr id="3" name="Picture 2">
            <a:extLst>
              <a:ext uri="{FF2B5EF4-FFF2-40B4-BE49-F238E27FC236}">
                <a16:creationId xmlns:a16="http://schemas.microsoft.com/office/drawing/2014/main" id="{E4D2A0FF-4B8C-4EF8-8CBB-339DCFAB6334}"/>
              </a:ext>
            </a:extLst>
          </p:cNvPr>
          <p:cNvPicPr>
            <a:picLocks noChangeAspect="1"/>
          </p:cNvPicPr>
          <p:nvPr/>
        </p:nvPicPr>
        <p:blipFill>
          <a:blip r:embed="rId5"/>
          <a:stretch>
            <a:fillRect/>
          </a:stretch>
        </p:blipFill>
        <p:spPr>
          <a:xfrm>
            <a:off x="10566400" y="4755983"/>
            <a:ext cx="1197974" cy="1458403"/>
          </a:xfrm>
          <a:prstGeom prst="rect">
            <a:avLst/>
          </a:prstGeom>
        </p:spPr>
      </p:pic>
    </p:spTree>
    <p:extLst>
      <p:ext uri="{BB962C8B-B14F-4D97-AF65-F5344CB8AC3E}">
        <p14:creationId xmlns:p14="http://schemas.microsoft.com/office/powerpoint/2010/main" val="1079785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Diagram&#10;&#10;Description automatically generated">
            <a:extLst>
              <a:ext uri="{FF2B5EF4-FFF2-40B4-BE49-F238E27FC236}">
                <a16:creationId xmlns:a16="http://schemas.microsoft.com/office/drawing/2014/main" id="{41725E49-1CAF-40DE-B335-16ACC848FC2B}"/>
              </a:ext>
            </a:extLst>
          </p:cNvPr>
          <p:cNvPicPr>
            <a:picLocks noChangeAspect="1"/>
          </p:cNvPicPr>
          <p:nvPr/>
        </p:nvPicPr>
        <p:blipFill rotWithShape="1">
          <a:blip r:embed="rId3">
            <a:extLst>
              <a:ext uri="{28A0092B-C50C-407E-A947-70E740481C1C}">
                <a14:useLocalDpi xmlns:a14="http://schemas.microsoft.com/office/drawing/2010/main" val="0"/>
              </a:ext>
            </a:extLst>
          </a:blip>
          <a:srcRect t="19"/>
          <a:stretch/>
        </p:blipFill>
        <p:spPr>
          <a:xfrm>
            <a:off x="20" y="1282"/>
            <a:ext cx="12191980" cy="6856718"/>
          </a:xfrm>
          <a:prstGeom prst="rect">
            <a:avLst/>
          </a:prstGeom>
        </p:spPr>
      </p:pic>
    </p:spTree>
    <p:extLst>
      <p:ext uri="{BB962C8B-B14F-4D97-AF65-F5344CB8AC3E}">
        <p14:creationId xmlns:p14="http://schemas.microsoft.com/office/powerpoint/2010/main" val="1388023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Rectangle 20">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DE903FAF-172C-4D52-8BC4-1F3CA4F010EB}"/>
              </a:ext>
            </a:extLst>
          </p:cNvPr>
          <p:cNvSpPr>
            <a:spLocks noGrp="1"/>
          </p:cNvSpPr>
          <p:nvPr>
            <p:ph type="title"/>
          </p:nvPr>
        </p:nvSpPr>
        <p:spPr>
          <a:xfrm>
            <a:off x="3315031" y="1380754"/>
            <a:ext cx="5561938" cy="2513516"/>
          </a:xfrm>
        </p:spPr>
        <p:txBody>
          <a:bodyPr vert="horz" lIns="91440" tIns="45720" rIns="91440" bIns="45720" rtlCol="0" anchor="b">
            <a:normAutofit/>
          </a:bodyPr>
          <a:lstStyle/>
          <a:p>
            <a:pPr algn="ctr"/>
            <a:r>
              <a:rPr lang="en-US" sz="6000" kern="1200">
                <a:solidFill>
                  <a:schemeClr val="tx1"/>
                </a:solidFill>
                <a:latin typeface="+mj-lt"/>
                <a:ea typeface="+mj-ea"/>
                <a:cs typeface="+mj-cs"/>
              </a:rPr>
              <a:t>What do we mean by anxiety? </a:t>
            </a:r>
          </a:p>
        </p:txBody>
      </p:sp>
      <p:sp>
        <p:nvSpPr>
          <p:cNvPr id="3" name="Content Placeholder 2">
            <a:extLst>
              <a:ext uri="{FF2B5EF4-FFF2-40B4-BE49-F238E27FC236}">
                <a16:creationId xmlns:a16="http://schemas.microsoft.com/office/drawing/2014/main" id="{33A87F5D-EB92-4B94-8ED2-45E727E50342}"/>
              </a:ext>
            </a:extLst>
          </p:cNvPr>
          <p:cNvSpPr>
            <a:spLocks noGrp="1"/>
          </p:cNvSpPr>
          <p:nvPr>
            <p:ph idx="1"/>
          </p:nvPr>
        </p:nvSpPr>
        <p:spPr>
          <a:xfrm>
            <a:off x="3315031" y="4076802"/>
            <a:ext cx="5561938" cy="1534587"/>
          </a:xfrm>
        </p:spPr>
        <p:txBody>
          <a:bodyPr vert="horz" lIns="91440" tIns="45720" rIns="91440" bIns="45720" rtlCol="0">
            <a:normAutofit/>
          </a:bodyPr>
          <a:lstStyle/>
          <a:p>
            <a:pPr marL="0" indent="0" algn="ctr">
              <a:buNone/>
            </a:pPr>
            <a:r>
              <a:rPr lang="en-US" sz="2400" dirty="0"/>
              <a:t>Discuss in groups</a:t>
            </a:r>
            <a:endParaRPr lang="en-US" sz="2400" kern="1200" dirty="0">
              <a:solidFill>
                <a:schemeClr val="tx1"/>
              </a:solidFill>
              <a:latin typeface="+mn-lt"/>
              <a:ea typeface="+mn-ea"/>
              <a:cs typeface="+mn-cs"/>
            </a:endParaRPr>
          </a:p>
        </p:txBody>
      </p:sp>
      <p:sp>
        <p:nvSpPr>
          <p:cNvPr id="25" name="Arc 24">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7" name="Oval 26">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61616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10BAC5-E429-4D95-8CD3-CA39348D95AC}"/>
              </a:ext>
            </a:extLst>
          </p:cNvPr>
          <p:cNvSpPr>
            <a:spLocks noGrp="1"/>
          </p:cNvSpPr>
          <p:nvPr>
            <p:ph type="title"/>
          </p:nvPr>
        </p:nvSpPr>
        <p:spPr>
          <a:xfrm>
            <a:off x="686834" y="1153572"/>
            <a:ext cx="3200400" cy="4461163"/>
          </a:xfrm>
        </p:spPr>
        <p:txBody>
          <a:bodyPr>
            <a:normAutofit/>
          </a:bodyPr>
          <a:lstStyle/>
          <a:p>
            <a:r>
              <a:rPr lang="en-GB" b="1" dirty="0">
                <a:solidFill>
                  <a:srgbClr val="FFFFFF"/>
                </a:solidFill>
                <a:latin typeface="Century Gothic" panose="020B0502020202020204" pitchFamily="34" charset="0"/>
              </a:rPr>
              <a:t>What do we mean by Anxiety?</a:t>
            </a:r>
            <a:br>
              <a:rPr lang="en-GB" b="1" dirty="0">
                <a:solidFill>
                  <a:srgbClr val="FFFFFF"/>
                </a:solidFill>
                <a:latin typeface="Century Gothic" panose="020B0502020202020204" pitchFamily="34" charset="0"/>
              </a:rPr>
            </a:br>
            <a:r>
              <a:rPr lang="en-GB" b="1" dirty="0">
                <a:solidFill>
                  <a:srgbClr val="FFFFFF"/>
                </a:solidFill>
                <a:latin typeface="Century Gothic" panose="020B0502020202020204" pitchFamily="34" charset="0"/>
              </a:rPr>
              <a:t> </a:t>
            </a:r>
            <a:br>
              <a:rPr lang="en-GB" b="1" dirty="0">
                <a:solidFill>
                  <a:srgbClr val="FFFFFF"/>
                </a:solidFill>
                <a:latin typeface="Century Gothic" panose="020B0502020202020204" pitchFamily="34" charset="0"/>
              </a:rPr>
            </a:br>
            <a:r>
              <a:rPr lang="en-GB" dirty="0">
                <a:solidFill>
                  <a:srgbClr val="FFFFFF"/>
                </a:solidFill>
                <a:latin typeface="Century Gothic" panose="020B0502020202020204" pitchFamily="34" charset="0"/>
              </a:rPr>
              <a:t>Definitions</a:t>
            </a:r>
            <a:br>
              <a:rPr lang="en-GB" b="1" dirty="0">
                <a:solidFill>
                  <a:srgbClr val="FFFFFF"/>
                </a:solidFill>
              </a:rPr>
            </a:br>
            <a:endParaRPr lang="en-GB"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E05DD0D-BE0F-4D10-99D3-332ACE95A1E0}"/>
              </a:ext>
            </a:extLst>
          </p:cNvPr>
          <p:cNvSpPr>
            <a:spLocks noGrp="1"/>
          </p:cNvSpPr>
          <p:nvPr>
            <p:ph idx="1"/>
          </p:nvPr>
        </p:nvSpPr>
        <p:spPr>
          <a:xfrm>
            <a:off x="4447308" y="591344"/>
            <a:ext cx="6906491" cy="5585619"/>
          </a:xfrm>
        </p:spPr>
        <p:txBody>
          <a:bodyPr anchor="ctr">
            <a:normAutofit/>
          </a:bodyPr>
          <a:lstStyle/>
          <a:p>
            <a:pPr marL="0" indent="0">
              <a:buNone/>
            </a:pPr>
            <a:r>
              <a:rPr lang="en-GB" sz="1800" dirty="0"/>
              <a:t> </a:t>
            </a:r>
          </a:p>
          <a:p>
            <a:pPr marL="0" indent="0">
              <a:buNone/>
            </a:pPr>
            <a:r>
              <a:rPr lang="en-GB" sz="1800" dirty="0">
                <a:latin typeface="Century Gothic" panose="020B0502020202020204" pitchFamily="34" charset="0"/>
              </a:rPr>
              <a:t>YoungMinds.org.uk. </a:t>
            </a:r>
          </a:p>
          <a:p>
            <a:r>
              <a:rPr lang="en-GB" sz="1800" i="1" dirty="0">
                <a:latin typeface="Century Gothic" panose="020B0502020202020204" pitchFamily="34" charset="0"/>
              </a:rPr>
              <a:t>“Anxiety is a normal, human feeling of fear or panic. When we face stressful situations, it can set off our brain’s in-built alarm bell system, which tells us something isn’t right and that we need to deal with it. Our brain wants the difficult situation to go away, so it makes us feel more alert, stops us thinking about other things, and even pumps more blood to our legs to help us run away.”</a:t>
            </a:r>
            <a:endParaRPr lang="en-GB" sz="1800" dirty="0">
              <a:latin typeface="Century Gothic" panose="020B0502020202020204" pitchFamily="34" charset="0"/>
            </a:endParaRPr>
          </a:p>
          <a:p>
            <a:pPr marL="0" indent="0">
              <a:buNone/>
            </a:pPr>
            <a:endParaRPr lang="en-GB" sz="1800" dirty="0">
              <a:latin typeface="Century Gothic" panose="020B0502020202020204" pitchFamily="34" charset="0"/>
            </a:endParaRPr>
          </a:p>
          <a:p>
            <a:pPr marL="0" indent="0">
              <a:buNone/>
            </a:pPr>
            <a:r>
              <a:rPr lang="en-GB" sz="1800" dirty="0">
                <a:latin typeface="Century Gothic" panose="020B0502020202020204" pitchFamily="34" charset="0"/>
              </a:rPr>
              <a:t>Diagnostic and Statistical Manual of Mental Disorders, 5th Edition: DSM-5</a:t>
            </a:r>
          </a:p>
          <a:p>
            <a:r>
              <a:rPr lang="en-GB" sz="1800" i="1" dirty="0">
                <a:latin typeface="Century Gothic" panose="020B0502020202020204" pitchFamily="34" charset="0"/>
              </a:rPr>
              <a:t>‘The anticipation of a future concern associated with muscle tension and avoidance behaviour’  ‘Anxiety is a normal emotion which has evolved over time to keep us safe’ and it only becomes a problem when it is out of proportion to the situation, persists for 6 months or longer and interferes with ability to function normally.  It involves thoughts, feelings, behaviour and bodily responses.’</a:t>
            </a:r>
            <a:endParaRPr lang="en-GB" sz="1800" dirty="0">
              <a:latin typeface="Century Gothic" panose="020B0502020202020204" pitchFamily="34" charset="0"/>
            </a:endParaRPr>
          </a:p>
          <a:p>
            <a:endParaRPr lang="en-GB" sz="1800" dirty="0"/>
          </a:p>
        </p:txBody>
      </p:sp>
    </p:spTree>
    <p:extLst>
      <p:ext uri="{BB962C8B-B14F-4D97-AF65-F5344CB8AC3E}">
        <p14:creationId xmlns:p14="http://schemas.microsoft.com/office/powerpoint/2010/main" val="189703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961676-88A6-4364-90FD-ED35C356CB59}"/>
              </a:ext>
            </a:extLst>
          </p:cNvPr>
          <p:cNvSpPr>
            <a:spLocks noGrp="1"/>
          </p:cNvSpPr>
          <p:nvPr>
            <p:ph type="title"/>
          </p:nvPr>
        </p:nvSpPr>
        <p:spPr>
          <a:xfrm>
            <a:off x="686834" y="1153572"/>
            <a:ext cx="3200400" cy="4461163"/>
          </a:xfrm>
        </p:spPr>
        <p:txBody>
          <a:bodyPr>
            <a:normAutofit/>
          </a:bodyPr>
          <a:lstStyle/>
          <a:p>
            <a:r>
              <a:rPr lang="en-GB" dirty="0">
                <a:solidFill>
                  <a:srgbClr val="FFFFFF"/>
                </a:solidFill>
                <a:latin typeface="Century Gothic" panose="020B0502020202020204" pitchFamily="34" charset="0"/>
              </a:rPr>
              <a:t>Definitions </a:t>
            </a:r>
            <a:r>
              <a:rPr lang="en-GB" sz="2400" dirty="0">
                <a:solidFill>
                  <a:srgbClr val="FFFFFF"/>
                </a:solidFill>
                <a:latin typeface="Century Gothic" panose="020B0502020202020204" pitchFamily="34" charset="0"/>
              </a:rPr>
              <a:t>Continued</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1801491-647F-4CD7-86E9-70150FCED313}"/>
              </a:ext>
            </a:extLst>
          </p:cNvPr>
          <p:cNvSpPr>
            <a:spLocks noGrp="1"/>
          </p:cNvSpPr>
          <p:nvPr>
            <p:ph idx="1"/>
          </p:nvPr>
        </p:nvSpPr>
        <p:spPr>
          <a:xfrm>
            <a:off x="4447308" y="591344"/>
            <a:ext cx="6906491" cy="5585619"/>
          </a:xfrm>
        </p:spPr>
        <p:txBody>
          <a:bodyPr anchor="ctr">
            <a:normAutofit lnSpcReduction="10000"/>
          </a:bodyPr>
          <a:lstStyle/>
          <a:p>
            <a:r>
              <a:rPr lang="en-GB" sz="2000" dirty="0">
                <a:latin typeface="Century Gothic" panose="020B0502020202020204" pitchFamily="34" charset="0"/>
              </a:rPr>
              <a:t>Anxiety is the feeling elicited from fear when in response to an actual or perceived threat (</a:t>
            </a:r>
            <a:r>
              <a:rPr lang="en-GB" sz="2000" dirty="0" err="1">
                <a:latin typeface="Century Gothic" panose="020B0502020202020204" pitchFamily="34" charset="0"/>
              </a:rPr>
              <a:t>Tovote</a:t>
            </a:r>
            <a:r>
              <a:rPr lang="en-GB" sz="2000" dirty="0">
                <a:latin typeface="Century Gothic" panose="020B0502020202020204" pitchFamily="34" charset="0"/>
              </a:rPr>
              <a:t>, </a:t>
            </a:r>
            <a:r>
              <a:rPr lang="en-GB" sz="2000" dirty="0" err="1">
                <a:latin typeface="Century Gothic" panose="020B0502020202020204" pitchFamily="34" charset="0"/>
              </a:rPr>
              <a:t>Fadok</a:t>
            </a:r>
            <a:r>
              <a:rPr lang="en-GB" sz="2000" dirty="0">
                <a:latin typeface="Century Gothic" panose="020B0502020202020204" pitchFamily="34" charset="0"/>
              </a:rPr>
              <a:t> &amp; </a:t>
            </a:r>
            <a:r>
              <a:rPr lang="en-GB" sz="2000" dirty="0" err="1">
                <a:latin typeface="Century Gothic" panose="020B0502020202020204" pitchFamily="34" charset="0"/>
              </a:rPr>
              <a:t>Lüthi</a:t>
            </a:r>
            <a:r>
              <a:rPr lang="en-GB" sz="2000" dirty="0">
                <a:latin typeface="Century Gothic" panose="020B0502020202020204" pitchFamily="34" charset="0"/>
              </a:rPr>
              <a:t>, 2015). For example, when presented with a stimulus perceived to be dangerous (e.g., a car coming towards us) we feel anxious, which elicits a fight or flight fear response (e.g., running away from the car) to keep us safe. </a:t>
            </a:r>
          </a:p>
          <a:p>
            <a:r>
              <a:rPr lang="en-GB" sz="2000" dirty="0">
                <a:latin typeface="Century Gothic" panose="020B0502020202020204" pitchFamily="34" charset="0"/>
              </a:rPr>
              <a:t>Although anxiety is a survival mechanism, there are those who experience this fear response chronically and excessively perceive danger in non-threatening situations (Kim &amp; Gorman, 2005). This has led to increased prevalence of people experiencing anxiety disorders  that require intervention. For example: Generalised Anxiety Disorder, Obsessive Compulsive Disorder, Social Anxiety Disorder, Post Traumatic Stress Disorder.</a:t>
            </a:r>
          </a:p>
          <a:p>
            <a:r>
              <a:rPr lang="en-GB" sz="2000" dirty="0">
                <a:latin typeface="Century Gothic" panose="020B0502020202020204" pitchFamily="34" charset="0"/>
              </a:rPr>
              <a:t>Social anxiety is an intense fear of embarrassment in social or performance situations. Leads to avoidance of social interactions which can lead to long term academic and social consequences. </a:t>
            </a:r>
          </a:p>
          <a:p>
            <a:endParaRPr lang="en-GB" sz="2000" dirty="0"/>
          </a:p>
        </p:txBody>
      </p:sp>
    </p:spTree>
    <p:extLst>
      <p:ext uri="{BB962C8B-B14F-4D97-AF65-F5344CB8AC3E}">
        <p14:creationId xmlns:p14="http://schemas.microsoft.com/office/powerpoint/2010/main" val="173952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794" y="293550"/>
            <a:ext cx="10836972" cy="711200"/>
          </a:xfrm>
        </p:spPr>
        <p:txBody>
          <a:bodyPr/>
          <a:lstStyle/>
          <a:p>
            <a:r>
              <a:rPr lang="en-GB" b="1" dirty="0">
                <a:solidFill>
                  <a:srgbClr val="00B0F0"/>
                </a:solidFill>
              </a:rPr>
              <a:t>Window of Tolerance </a:t>
            </a:r>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32038"/>
            <a:ext cx="12192000" cy="55259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0759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OVID-19: This is a Global Pandemic – Let&amp;#39;s Treat it as Such – SOAS Blog">
            <a:extLst>
              <a:ext uri="{FF2B5EF4-FFF2-40B4-BE49-F238E27FC236}">
                <a16:creationId xmlns:a16="http://schemas.microsoft.com/office/drawing/2014/main" id="{843539C4-461D-4C86-8E1D-3ACA94118D1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091" t="12453" b="7018"/>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8D708E7-D0E3-4E36-AB53-ACF164254C3C}"/>
              </a:ext>
            </a:extLst>
          </p:cNvPr>
          <p:cNvSpPr>
            <a:spLocks noGrp="1"/>
          </p:cNvSpPr>
          <p:nvPr>
            <p:ph type="title"/>
          </p:nvPr>
        </p:nvSpPr>
        <p:spPr>
          <a:xfrm>
            <a:off x="7749985" y="640263"/>
            <a:ext cx="3759240" cy="1344975"/>
          </a:xfrm>
          <a:solidFill>
            <a:schemeClr val="bg2">
              <a:lumMod val="75000"/>
            </a:schemeClr>
          </a:solidFill>
        </p:spPr>
        <p:txBody>
          <a:bodyPr>
            <a:normAutofit fontScale="90000"/>
          </a:bodyPr>
          <a:lstStyle/>
          <a:p>
            <a:r>
              <a:rPr lang="en-GB" sz="4000" dirty="0">
                <a:latin typeface="Century Gothic" panose="020B0502020202020204" pitchFamily="34" charset="0"/>
                <a:cs typeface="Arial" panose="020B0604020202020204" pitchFamily="34" charset="0"/>
              </a:rPr>
              <a:t>What might cause anxiety?</a:t>
            </a:r>
          </a:p>
        </p:txBody>
      </p:sp>
      <p:sp>
        <p:nvSpPr>
          <p:cNvPr id="3" name="Content Placeholder 2">
            <a:extLst>
              <a:ext uri="{FF2B5EF4-FFF2-40B4-BE49-F238E27FC236}">
                <a16:creationId xmlns:a16="http://schemas.microsoft.com/office/drawing/2014/main" id="{18346F00-07F8-4630-975F-1D760B2C4CDE}"/>
              </a:ext>
            </a:extLst>
          </p:cNvPr>
          <p:cNvSpPr>
            <a:spLocks noGrp="1"/>
          </p:cNvSpPr>
          <p:nvPr>
            <p:ph idx="1"/>
          </p:nvPr>
        </p:nvSpPr>
        <p:spPr>
          <a:xfrm>
            <a:off x="7749290" y="2121763"/>
            <a:ext cx="3764826" cy="4409666"/>
          </a:xfrm>
          <a:solidFill>
            <a:schemeClr val="bg2">
              <a:lumMod val="75000"/>
            </a:schemeClr>
          </a:solidFill>
        </p:spPr>
        <p:txBody>
          <a:bodyPr>
            <a:noAutofit/>
          </a:bodyPr>
          <a:lstStyle/>
          <a:p>
            <a:r>
              <a:rPr lang="en-GB" sz="1600" dirty="0">
                <a:latin typeface="Century Gothic" panose="020B0502020202020204" pitchFamily="34" charset="0"/>
                <a:cs typeface="Arial" panose="020B0604020202020204" pitchFamily="34" charset="0"/>
              </a:rPr>
              <a:t>Trauma</a:t>
            </a:r>
          </a:p>
          <a:p>
            <a:r>
              <a:rPr lang="en-GB" sz="1600" dirty="0">
                <a:latin typeface="Century Gothic" panose="020B0502020202020204" pitchFamily="34" charset="0"/>
                <a:cs typeface="Arial" panose="020B0604020202020204" pitchFamily="34" charset="0"/>
              </a:rPr>
              <a:t>Bereavement</a:t>
            </a:r>
          </a:p>
          <a:p>
            <a:r>
              <a:rPr lang="en-GB" sz="1600" dirty="0">
                <a:latin typeface="Century Gothic" panose="020B0502020202020204" pitchFamily="34" charset="0"/>
                <a:cs typeface="Arial" panose="020B0604020202020204" pitchFamily="34" charset="0"/>
              </a:rPr>
              <a:t>Breakdown in family relationships</a:t>
            </a:r>
          </a:p>
          <a:p>
            <a:r>
              <a:rPr lang="en-GB" sz="1600" dirty="0">
                <a:latin typeface="Century Gothic" panose="020B0502020202020204" pitchFamily="34" charset="0"/>
                <a:cs typeface="Arial" panose="020B0604020202020204" pitchFamily="34" charset="0"/>
              </a:rPr>
              <a:t>Lots of change in a short space of time</a:t>
            </a:r>
          </a:p>
          <a:p>
            <a:r>
              <a:rPr lang="en-GB" sz="1600" dirty="0">
                <a:latin typeface="Century Gothic" panose="020B0502020202020204" pitchFamily="34" charset="0"/>
                <a:cs typeface="Arial" panose="020B0604020202020204" pitchFamily="34" charset="0"/>
              </a:rPr>
              <a:t>School and Exams</a:t>
            </a:r>
          </a:p>
          <a:p>
            <a:r>
              <a:rPr lang="en-GB" sz="1600" dirty="0">
                <a:latin typeface="Century Gothic" panose="020B0502020202020204" pitchFamily="34" charset="0"/>
                <a:cs typeface="Arial" panose="020B0604020202020204" pitchFamily="34" charset="0"/>
              </a:rPr>
              <a:t>Serious medical illness</a:t>
            </a:r>
          </a:p>
          <a:p>
            <a:r>
              <a:rPr lang="en-GB" sz="1600" dirty="0">
                <a:latin typeface="Century Gothic" panose="020B0502020202020204" pitchFamily="34" charset="0"/>
                <a:cs typeface="Arial" panose="020B0604020202020204" pitchFamily="34" charset="0"/>
              </a:rPr>
              <a:t>Side effects of medication</a:t>
            </a:r>
          </a:p>
          <a:p>
            <a:r>
              <a:rPr lang="en-GB" sz="1600" dirty="0">
                <a:latin typeface="Century Gothic" panose="020B0502020202020204" pitchFamily="34" charset="0"/>
                <a:cs typeface="Arial" panose="020B0604020202020204" pitchFamily="34" charset="0"/>
              </a:rPr>
              <a:t>Family history</a:t>
            </a:r>
          </a:p>
          <a:p>
            <a:r>
              <a:rPr lang="en-GB" sz="1600" dirty="0">
                <a:latin typeface="Century Gothic" panose="020B0502020202020204" pitchFamily="34" charset="0"/>
                <a:cs typeface="Arial" panose="020B0604020202020204" pitchFamily="34" charset="0"/>
              </a:rPr>
              <a:t>Changes in brain chemistry</a:t>
            </a:r>
          </a:p>
          <a:p>
            <a:r>
              <a:rPr lang="en-GB" sz="1600" dirty="0">
                <a:latin typeface="Century Gothic" panose="020B0502020202020204" pitchFamily="34" charset="0"/>
                <a:cs typeface="Arial" panose="020B0604020202020204" pitchFamily="34" charset="0"/>
              </a:rPr>
              <a:t>Poverty</a:t>
            </a:r>
          </a:p>
          <a:p>
            <a:r>
              <a:rPr lang="en-GB" sz="1600" dirty="0">
                <a:latin typeface="Century Gothic" panose="020B0502020202020204" pitchFamily="34" charset="0"/>
                <a:cs typeface="Arial" panose="020B0604020202020204" pitchFamily="34" charset="0"/>
              </a:rPr>
              <a:t>Young Carer</a:t>
            </a:r>
          </a:p>
        </p:txBody>
      </p:sp>
      <p:pic>
        <p:nvPicPr>
          <p:cNvPr id="4" name="Recorded Sound">
            <a:hlinkClick r:id="" action="ppaction://media"/>
            <a:extLst>
              <a:ext uri="{FF2B5EF4-FFF2-40B4-BE49-F238E27FC236}">
                <a16:creationId xmlns:a16="http://schemas.microsoft.com/office/drawing/2014/main" id="{E5559F5A-AB53-4D31-BBFE-50F69434676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3608437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83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txBox="1">
            <a:spLocks/>
          </p:cNvSpPr>
          <p:nvPr/>
        </p:nvSpPr>
        <p:spPr>
          <a:xfrm>
            <a:off x="253455" y="1106788"/>
            <a:ext cx="6450903" cy="4938711"/>
          </a:xfrm>
          <a:prstGeom prst="rect">
            <a:avLst/>
          </a:prstGeom>
        </p:spPr>
        <p:txBody>
          <a:bodyPr vert="horz" lIns="91440" tIns="45720" rIns="91440" bIns="45720" rtlCol="0" anchor="t">
            <a:norm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mn-lt"/>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mn-lt"/>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914400" marR="0" lvl="0" indent="-914400" algn="l" defTabSz="914400" rtl="0" eaLnBrk="1" fontAlgn="auto" latinLnBrk="0" hangingPunct="1">
              <a:lnSpc>
                <a:spcPct val="90000"/>
              </a:lnSpc>
              <a:spcBef>
                <a:spcPts val="1100"/>
              </a:spcBef>
              <a:spcAft>
                <a:spcPts val="0"/>
              </a:spcAft>
              <a:buClrTx/>
              <a:buSzTx/>
              <a:buFont typeface="+mj-lt"/>
              <a:buAutoNum type="arabicPeriod"/>
              <a:tabLst/>
              <a:defRPr/>
            </a:pPr>
            <a:endParaRPr kumimoji="0" lang="en-US" sz="220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endParaRPr>
          </a:p>
        </p:txBody>
      </p:sp>
      <p:grpSp>
        <p:nvGrpSpPr>
          <p:cNvPr id="13" name="Group 12"/>
          <p:cNvGrpSpPr/>
          <p:nvPr/>
        </p:nvGrpSpPr>
        <p:grpSpPr>
          <a:xfrm>
            <a:off x="1" y="6370002"/>
            <a:ext cx="12191999" cy="581474"/>
            <a:chOff x="1" y="6359611"/>
            <a:chExt cx="12191999" cy="581474"/>
          </a:xfrm>
        </p:grpSpPr>
        <p:sp>
          <p:nvSpPr>
            <p:cNvPr id="14" name="Footer Placeholder 9"/>
            <p:cNvSpPr txBox="1">
              <a:spLocks/>
            </p:cNvSpPr>
            <p:nvPr/>
          </p:nvSpPr>
          <p:spPr>
            <a:xfrm>
              <a:off x="1614616" y="6359611"/>
              <a:ext cx="10577384" cy="498389"/>
            </a:xfrm>
            <a:prstGeom prst="rect">
              <a:avLst/>
            </a:prstGeom>
            <a:solidFill>
              <a:srgbClr val="0070C0"/>
            </a:solidFill>
          </p:spPr>
          <p:txBody>
            <a:bodyPr vert="horz" lIns="91440" tIns="45720" rIns="91440" bIns="45720" rtlCol="0" anchor="ctr"/>
            <a:lstStyle>
              <a:defPPr>
                <a:defRPr lang="en-US"/>
              </a:defPPr>
              <a:lvl1pPr marL="0" algn="l" defTabSz="914400" rtl="0" eaLnBrk="1" latinLnBrk="0" hangingPunct="1">
                <a:defRPr sz="800" kern="1200">
                  <a:solidFill>
                    <a:schemeClr val="accent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North Ayrshire Council</a:t>
              </a:r>
            </a:p>
          </p:txBody>
        </p:sp>
        <p:sp>
          <p:nvSpPr>
            <p:cNvPr id="15" name="Rectangle 14"/>
            <p:cNvSpPr/>
            <p:nvPr/>
          </p:nvSpPr>
          <p:spPr>
            <a:xfrm>
              <a:off x="1" y="6359611"/>
              <a:ext cx="1524000" cy="498389"/>
            </a:xfrm>
            <a:prstGeom prst="rect">
              <a:avLst/>
            </a:prstGeom>
            <a:solidFill>
              <a:srgbClr val="92D05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orbel" panose="020B0503020204020204"/>
                <a:ea typeface="+mn-ea"/>
                <a:cs typeface="+mn-cs"/>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8589" y="6445613"/>
              <a:ext cx="3790196" cy="420625"/>
            </a:xfrm>
            <a:prstGeom prst="rect">
              <a:avLst/>
            </a:prstGeom>
          </p:spPr>
        </p:pic>
        <p:pic>
          <p:nvPicPr>
            <p:cNvPr id="17" name="Picture 16"/>
            <p:cNvPicPr>
              <a:picLocks noChangeAspect="1"/>
            </p:cNvPicPr>
            <p:nvPr/>
          </p:nvPicPr>
          <p:blipFill rotWithShape="1">
            <a:blip r:embed="rId4" cstate="print">
              <a:extLst>
                <a:ext uri="{28A0092B-C50C-407E-A947-70E740481C1C}">
                  <a14:useLocalDpi xmlns:a14="http://schemas.microsoft.com/office/drawing/2010/main" val="0"/>
                </a:ext>
              </a:extLst>
            </a:blip>
            <a:srcRect b="45705"/>
            <a:stretch/>
          </p:blipFill>
          <p:spPr>
            <a:xfrm>
              <a:off x="4773779" y="6529839"/>
              <a:ext cx="3438950" cy="411246"/>
            </a:xfrm>
            <a:prstGeom prst="rect">
              <a:avLst/>
            </a:prstGeom>
          </p:spPr>
        </p:pic>
      </p:grpSp>
      <p:sp>
        <p:nvSpPr>
          <p:cNvPr id="2" name="Title 1">
            <a:extLst>
              <a:ext uri="{FF2B5EF4-FFF2-40B4-BE49-F238E27FC236}">
                <a16:creationId xmlns:a16="http://schemas.microsoft.com/office/drawing/2014/main" id="{17AE34FF-3260-4F0A-8491-F6C46C026BC2}"/>
              </a:ext>
            </a:extLst>
          </p:cNvPr>
          <p:cNvSpPr>
            <a:spLocks noGrp="1"/>
          </p:cNvSpPr>
          <p:nvPr>
            <p:ph type="title"/>
          </p:nvPr>
        </p:nvSpPr>
        <p:spPr/>
        <p:txBody>
          <a:bodyPr>
            <a:normAutofit/>
          </a:bodyPr>
          <a:lstStyle/>
          <a:p>
            <a:r>
              <a:rPr lang="en-GB" sz="3600" u="sng" dirty="0">
                <a:solidFill>
                  <a:schemeClr val="accent1">
                    <a:lumMod val="75000"/>
                  </a:schemeClr>
                </a:solidFill>
                <a:latin typeface="Century Gothic" panose="020B0502020202020204" pitchFamily="34" charset="0"/>
                <a:cs typeface="Arial" panose="020B0604020202020204" pitchFamily="34" charset="0"/>
              </a:rPr>
              <a:t>Identification</a:t>
            </a:r>
            <a:endParaRPr lang="en-GB" sz="3600" u="sng" dirty="0">
              <a:solidFill>
                <a:schemeClr val="accent1">
                  <a:lumMod val="75000"/>
                </a:schemeClr>
              </a:solidFill>
              <a:latin typeface="Century Gothic" panose="020B0502020202020204" pitchFamily="34" charset="0"/>
            </a:endParaRPr>
          </a:p>
        </p:txBody>
      </p:sp>
      <p:sp>
        <p:nvSpPr>
          <p:cNvPr id="5" name="Content Placeholder 4">
            <a:extLst>
              <a:ext uri="{FF2B5EF4-FFF2-40B4-BE49-F238E27FC236}">
                <a16:creationId xmlns:a16="http://schemas.microsoft.com/office/drawing/2014/main" id="{DE6763ED-8F65-4740-82BC-7EF13685E69C}"/>
              </a:ext>
            </a:extLst>
          </p:cNvPr>
          <p:cNvSpPr>
            <a:spLocks noGrp="1"/>
          </p:cNvSpPr>
          <p:nvPr>
            <p:ph sz="half" idx="1"/>
          </p:nvPr>
        </p:nvSpPr>
        <p:spPr>
          <a:xfrm>
            <a:off x="595085" y="1774914"/>
            <a:ext cx="7866743" cy="4270585"/>
          </a:xfrm>
        </p:spPr>
        <p:txBody>
          <a:bodyPr>
            <a:normAutofit fontScale="77500" lnSpcReduction="20000"/>
          </a:bodyPr>
          <a:lstStyle/>
          <a:p>
            <a:r>
              <a:rPr lang="en-GB" sz="3400" dirty="0">
                <a:latin typeface="Century Gothic" panose="020B0502020202020204" pitchFamily="34" charset="0"/>
                <a:cs typeface="Arial" panose="020B0604020202020204" pitchFamily="34" charset="0"/>
              </a:rPr>
              <a:t>It can be difficult to identify and measure anxiety in children and young people.</a:t>
            </a:r>
          </a:p>
          <a:p>
            <a:r>
              <a:rPr lang="en-GB" sz="3400" dirty="0">
                <a:latin typeface="Century Gothic" panose="020B0502020202020204" pitchFamily="34" charset="0"/>
                <a:cs typeface="Arial" panose="020B0604020202020204" pitchFamily="34" charset="0"/>
              </a:rPr>
              <a:t>It is often difficult to identify when the general level of anxiety is associated with “growing up” becomes clinical anxiety as a mental health disorder.</a:t>
            </a:r>
          </a:p>
          <a:p>
            <a:r>
              <a:rPr lang="en-GB" sz="3400" dirty="0">
                <a:latin typeface="Century Gothic" panose="020B0502020202020204" pitchFamily="34" charset="0"/>
                <a:cs typeface="Arial" panose="020B0604020202020204" pitchFamily="34" charset="0"/>
              </a:rPr>
              <a:t>General classroom observation, notable changes in behaviours plus information from everyone who knows the child or young person followed by the use of standardised assessment s (if appropriate).</a:t>
            </a:r>
          </a:p>
          <a:p>
            <a:r>
              <a:rPr lang="en-GB" sz="3400" dirty="0">
                <a:latin typeface="Century Gothic" panose="020B0502020202020204" pitchFamily="34" charset="0"/>
                <a:cs typeface="Arial" panose="020B0604020202020204" pitchFamily="34" charset="0"/>
              </a:rPr>
              <a:t>Looking for signs and symptoms of anxiety.</a:t>
            </a:r>
          </a:p>
          <a:p>
            <a:endParaRPr lang="en-GB" dirty="0"/>
          </a:p>
        </p:txBody>
      </p:sp>
      <p:pic>
        <p:nvPicPr>
          <p:cNvPr id="18" name="Picture 2" descr="Leadership and the Importance of Observation | You&amp;#39;re Not the Boss of Me">
            <a:extLst>
              <a:ext uri="{FF2B5EF4-FFF2-40B4-BE49-F238E27FC236}">
                <a16:creationId xmlns:a16="http://schemas.microsoft.com/office/drawing/2014/main" id="{D59B9872-53FD-46B7-BA93-83AE401E8FA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0235" r="1792"/>
          <a:stretch/>
        </p:blipFill>
        <p:spPr bwMode="auto">
          <a:xfrm>
            <a:off x="8588284" y="1997840"/>
            <a:ext cx="3008631" cy="2943442"/>
          </a:xfrm>
          <a:custGeom>
            <a:avLst/>
            <a:gdLst/>
            <a:ahLst/>
            <a:cxnLst/>
            <a:rect l="l" t="t" r="r" b="b"/>
            <a:pathLst>
              <a:path w="7009896" h="6858000">
                <a:moveTo>
                  <a:pt x="0" y="0"/>
                </a:moveTo>
                <a:lnTo>
                  <a:pt x="7009896" y="0"/>
                </a:lnTo>
                <a:lnTo>
                  <a:pt x="7009896" y="1"/>
                </a:lnTo>
                <a:lnTo>
                  <a:pt x="6295211" y="1"/>
                </a:lnTo>
                <a:lnTo>
                  <a:pt x="6195255" y="380651"/>
                </a:lnTo>
                <a:cubicBezTo>
                  <a:pt x="5677600" y="2559611"/>
                  <a:pt x="5966601" y="4758249"/>
                  <a:pt x="6880029" y="6647018"/>
                </a:cubicBezTo>
                <a:lnTo>
                  <a:pt x="6988280"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652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txBox="1">
            <a:spLocks/>
          </p:cNvSpPr>
          <p:nvPr/>
        </p:nvSpPr>
        <p:spPr>
          <a:xfrm>
            <a:off x="253455" y="1106788"/>
            <a:ext cx="6450903" cy="4938711"/>
          </a:xfrm>
          <a:prstGeom prst="rect">
            <a:avLst/>
          </a:prstGeom>
        </p:spPr>
        <p:txBody>
          <a:bodyPr vert="horz" lIns="91440" tIns="45720" rIns="91440" bIns="45720" rtlCol="0" anchor="t">
            <a:norm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mn-lt"/>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mn-lt"/>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914400" marR="0" lvl="0" indent="-914400" algn="l" defTabSz="914400" rtl="0" eaLnBrk="1" fontAlgn="auto" latinLnBrk="0" hangingPunct="1">
              <a:lnSpc>
                <a:spcPct val="90000"/>
              </a:lnSpc>
              <a:spcBef>
                <a:spcPts val="1100"/>
              </a:spcBef>
              <a:spcAft>
                <a:spcPts val="0"/>
              </a:spcAft>
              <a:buClrTx/>
              <a:buSzTx/>
              <a:buFont typeface="+mj-lt"/>
              <a:buAutoNum type="arabicPeriod"/>
              <a:tabLst/>
              <a:defRPr/>
            </a:pPr>
            <a:endParaRPr kumimoji="0" lang="en-US" sz="220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endParaRPr>
          </a:p>
        </p:txBody>
      </p:sp>
      <p:grpSp>
        <p:nvGrpSpPr>
          <p:cNvPr id="13" name="Group 12"/>
          <p:cNvGrpSpPr/>
          <p:nvPr/>
        </p:nvGrpSpPr>
        <p:grpSpPr>
          <a:xfrm>
            <a:off x="1" y="6370002"/>
            <a:ext cx="12191999" cy="581474"/>
            <a:chOff x="1" y="6359611"/>
            <a:chExt cx="12191999" cy="581474"/>
          </a:xfrm>
        </p:grpSpPr>
        <p:sp>
          <p:nvSpPr>
            <p:cNvPr id="14" name="Footer Placeholder 9"/>
            <p:cNvSpPr txBox="1">
              <a:spLocks/>
            </p:cNvSpPr>
            <p:nvPr/>
          </p:nvSpPr>
          <p:spPr>
            <a:xfrm>
              <a:off x="1614616" y="6359611"/>
              <a:ext cx="10577384" cy="498389"/>
            </a:xfrm>
            <a:prstGeom prst="rect">
              <a:avLst/>
            </a:prstGeom>
            <a:solidFill>
              <a:srgbClr val="0070C0"/>
            </a:solidFill>
          </p:spPr>
          <p:txBody>
            <a:bodyPr vert="horz" lIns="91440" tIns="45720" rIns="91440" bIns="45720" rtlCol="0" anchor="ctr"/>
            <a:lstStyle>
              <a:defPPr>
                <a:defRPr lang="en-US"/>
              </a:defPPr>
              <a:lvl1pPr marL="0" algn="l" defTabSz="914400" rtl="0" eaLnBrk="1" latinLnBrk="0" hangingPunct="1">
                <a:defRPr sz="800" kern="1200">
                  <a:solidFill>
                    <a:schemeClr val="accent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North Ayrshire Council</a:t>
              </a:r>
            </a:p>
          </p:txBody>
        </p:sp>
        <p:sp>
          <p:nvSpPr>
            <p:cNvPr id="15" name="Rectangle 14"/>
            <p:cNvSpPr/>
            <p:nvPr/>
          </p:nvSpPr>
          <p:spPr>
            <a:xfrm>
              <a:off x="1" y="6359611"/>
              <a:ext cx="1524000" cy="498389"/>
            </a:xfrm>
            <a:prstGeom prst="rect">
              <a:avLst/>
            </a:prstGeom>
            <a:solidFill>
              <a:srgbClr val="92D05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orbel" panose="020B0503020204020204"/>
                <a:ea typeface="+mn-ea"/>
                <a:cs typeface="+mn-cs"/>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8589" y="6445613"/>
              <a:ext cx="3790196" cy="420625"/>
            </a:xfrm>
            <a:prstGeom prst="rect">
              <a:avLst/>
            </a:prstGeom>
          </p:spPr>
        </p:pic>
        <p:pic>
          <p:nvPicPr>
            <p:cNvPr id="17" name="Picture 16"/>
            <p:cNvPicPr>
              <a:picLocks noChangeAspect="1"/>
            </p:cNvPicPr>
            <p:nvPr/>
          </p:nvPicPr>
          <p:blipFill rotWithShape="1">
            <a:blip r:embed="rId4" cstate="print">
              <a:extLst>
                <a:ext uri="{28A0092B-C50C-407E-A947-70E740481C1C}">
                  <a14:useLocalDpi xmlns:a14="http://schemas.microsoft.com/office/drawing/2010/main" val="0"/>
                </a:ext>
              </a:extLst>
            </a:blip>
            <a:srcRect b="45705"/>
            <a:stretch/>
          </p:blipFill>
          <p:spPr>
            <a:xfrm>
              <a:off x="4773779" y="6529839"/>
              <a:ext cx="3438950" cy="411246"/>
            </a:xfrm>
            <a:prstGeom prst="rect">
              <a:avLst/>
            </a:prstGeom>
          </p:spPr>
        </p:pic>
      </p:grpSp>
      <p:sp>
        <p:nvSpPr>
          <p:cNvPr id="2" name="Title 1">
            <a:extLst>
              <a:ext uri="{FF2B5EF4-FFF2-40B4-BE49-F238E27FC236}">
                <a16:creationId xmlns:a16="http://schemas.microsoft.com/office/drawing/2014/main" id="{17AE34FF-3260-4F0A-8491-F6C46C026BC2}"/>
              </a:ext>
            </a:extLst>
          </p:cNvPr>
          <p:cNvSpPr>
            <a:spLocks noGrp="1"/>
          </p:cNvSpPr>
          <p:nvPr>
            <p:ph type="title"/>
          </p:nvPr>
        </p:nvSpPr>
        <p:spPr>
          <a:xfrm>
            <a:off x="253455" y="175559"/>
            <a:ext cx="10515600" cy="1325563"/>
          </a:xfrm>
        </p:spPr>
        <p:txBody>
          <a:bodyPr>
            <a:normAutofit/>
          </a:bodyPr>
          <a:lstStyle/>
          <a:p>
            <a:r>
              <a:rPr lang="en-GB" sz="3600" u="sng" dirty="0">
                <a:solidFill>
                  <a:schemeClr val="accent5">
                    <a:lumMod val="50000"/>
                  </a:schemeClr>
                </a:solidFill>
                <a:latin typeface="Arial" panose="020B0604020202020204" pitchFamily="34" charset="0"/>
                <a:cs typeface="Arial" panose="020B0604020202020204" pitchFamily="34" charset="0"/>
              </a:rPr>
              <a:t>Symptoms</a:t>
            </a:r>
            <a:endParaRPr lang="en-GB" sz="3600" u="sng" dirty="0">
              <a:solidFill>
                <a:schemeClr val="accent1">
                  <a:lumMod val="75000"/>
                </a:schemeClr>
              </a:solidFill>
              <a:latin typeface="Century Gothic" panose="020B0502020202020204" pitchFamily="34" charset="0"/>
            </a:endParaRPr>
          </a:p>
        </p:txBody>
      </p:sp>
      <p:sp>
        <p:nvSpPr>
          <p:cNvPr id="5" name="Content Placeholder 4">
            <a:extLst>
              <a:ext uri="{FF2B5EF4-FFF2-40B4-BE49-F238E27FC236}">
                <a16:creationId xmlns:a16="http://schemas.microsoft.com/office/drawing/2014/main" id="{DE6763ED-8F65-4740-82BC-7EF13685E69C}"/>
              </a:ext>
            </a:extLst>
          </p:cNvPr>
          <p:cNvSpPr>
            <a:spLocks noGrp="1"/>
          </p:cNvSpPr>
          <p:nvPr>
            <p:ph sz="half" idx="1"/>
          </p:nvPr>
        </p:nvSpPr>
        <p:spPr>
          <a:xfrm>
            <a:off x="253457" y="1466207"/>
            <a:ext cx="5766345" cy="4938711"/>
          </a:xfrm>
        </p:spPr>
        <p:txBody>
          <a:bodyPr>
            <a:normAutofit fontScale="40000" lnSpcReduction="20000"/>
          </a:bodyPr>
          <a:lstStyle/>
          <a:p>
            <a:pPr marL="0" indent="0">
              <a:buNone/>
            </a:pPr>
            <a:r>
              <a:rPr lang="en-GB" sz="5000" b="1" dirty="0">
                <a:solidFill>
                  <a:schemeClr val="accent5">
                    <a:lumMod val="50000"/>
                  </a:schemeClr>
                </a:solidFill>
                <a:latin typeface="Century Gothic" panose="020B0502020202020204" pitchFamily="34" charset="0"/>
                <a:cs typeface="Arial" panose="020B0604020202020204" pitchFamily="34" charset="0"/>
              </a:rPr>
              <a:t>Physical</a:t>
            </a:r>
          </a:p>
          <a:p>
            <a:r>
              <a:rPr lang="en-GB" sz="5000" dirty="0">
                <a:latin typeface="Century Gothic" panose="020B0502020202020204" pitchFamily="34" charset="0"/>
                <a:cs typeface="Arial" panose="020B0604020202020204" pitchFamily="34" charset="0"/>
              </a:rPr>
              <a:t>Panic attacks, which can include having a racing heart, breathing very quickly, sweating or shaking.</a:t>
            </a:r>
          </a:p>
          <a:p>
            <a:r>
              <a:rPr lang="en-GB" sz="5000" dirty="0">
                <a:latin typeface="Century Gothic" panose="020B0502020202020204" pitchFamily="34" charset="0"/>
                <a:cs typeface="Arial" panose="020B0604020202020204" pitchFamily="34" charset="0"/>
              </a:rPr>
              <a:t>Shallow or quick breathing or feeling unable to breathe.</a:t>
            </a:r>
          </a:p>
          <a:p>
            <a:r>
              <a:rPr lang="en-GB" sz="5000" dirty="0">
                <a:latin typeface="Century Gothic" panose="020B0502020202020204" pitchFamily="34" charset="0"/>
                <a:cs typeface="Arial" panose="020B0604020202020204" pitchFamily="34" charset="0"/>
              </a:rPr>
              <a:t>Feeling sick.</a:t>
            </a:r>
          </a:p>
          <a:p>
            <a:r>
              <a:rPr lang="en-GB" sz="5000" dirty="0">
                <a:latin typeface="Century Gothic" panose="020B0502020202020204" pitchFamily="34" charset="0"/>
                <a:cs typeface="Arial" panose="020B0604020202020204" pitchFamily="34" charset="0"/>
              </a:rPr>
              <a:t>Dry mouth.</a:t>
            </a:r>
          </a:p>
          <a:p>
            <a:r>
              <a:rPr lang="en-GB" sz="5000" dirty="0">
                <a:latin typeface="Century Gothic" panose="020B0502020202020204" pitchFamily="34" charset="0"/>
                <a:cs typeface="Arial" panose="020B0604020202020204" pitchFamily="34" charset="0"/>
              </a:rPr>
              <a:t>Sweating more than usual.</a:t>
            </a:r>
          </a:p>
          <a:p>
            <a:r>
              <a:rPr lang="en-GB" sz="5000" dirty="0">
                <a:latin typeface="Century Gothic" panose="020B0502020202020204" pitchFamily="34" charset="0"/>
                <a:cs typeface="Arial" panose="020B0604020202020204" pitchFamily="34" charset="0"/>
              </a:rPr>
              <a:t>Tense muscles.</a:t>
            </a:r>
          </a:p>
          <a:p>
            <a:r>
              <a:rPr lang="en-GB" sz="5000" dirty="0">
                <a:latin typeface="Century Gothic" panose="020B0502020202020204" pitchFamily="34" charset="0"/>
                <a:cs typeface="Arial" panose="020B0604020202020204" pitchFamily="34" charset="0"/>
              </a:rPr>
              <a:t>Wobbly legs.</a:t>
            </a:r>
          </a:p>
          <a:p>
            <a:r>
              <a:rPr lang="en-GB" sz="5000" dirty="0">
                <a:latin typeface="Century Gothic" panose="020B0502020202020204" pitchFamily="34" charset="0"/>
                <a:cs typeface="Arial" panose="020B0604020202020204" pitchFamily="34" charset="0"/>
              </a:rPr>
              <a:t>Kicking out.</a:t>
            </a:r>
          </a:p>
          <a:p>
            <a:r>
              <a:rPr lang="en-GB" sz="5000" dirty="0">
                <a:latin typeface="Century Gothic" panose="020B0502020202020204" pitchFamily="34" charset="0"/>
                <a:cs typeface="Arial" panose="020B0604020202020204" pitchFamily="34" charset="0"/>
              </a:rPr>
              <a:t>Stomach / headache.</a:t>
            </a:r>
          </a:p>
          <a:p>
            <a:r>
              <a:rPr lang="en-GB" sz="5000" dirty="0">
                <a:latin typeface="Century Gothic" panose="020B0502020202020204" pitchFamily="34" charset="0"/>
                <a:cs typeface="Arial" panose="020B0604020202020204" pitchFamily="34" charset="0"/>
              </a:rPr>
              <a:t>Getting very hot.</a:t>
            </a:r>
          </a:p>
          <a:p>
            <a:endParaRPr lang="en-GB" dirty="0"/>
          </a:p>
        </p:txBody>
      </p:sp>
      <p:sp>
        <p:nvSpPr>
          <p:cNvPr id="3" name="Content Placeholder 2">
            <a:extLst>
              <a:ext uri="{FF2B5EF4-FFF2-40B4-BE49-F238E27FC236}">
                <a16:creationId xmlns:a16="http://schemas.microsoft.com/office/drawing/2014/main" id="{D6B0347F-F710-4A91-BF4D-CE3F798F6074}"/>
              </a:ext>
            </a:extLst>
          </p:cNvPr>
          <p:cNvSpPr>
            <a:spLocks noGrp="1"/>
          </p:cNvSpPr>
          <p:nvPr>
            <p:ph sz="half" idx="2"/>
          </p:nvPr>
        </p:nvSpPr>
        <p:spPr>
          <a:xfrm>
            <a:off x="6172199" y="1501122"/>
            <a:ext cx="5453743" cy="4675841"/>
          </a:xfrm>
        </p:spPr>
        <p:txBody>
          <a:bodyPr>
            <a:normAutofit fontScale="40000" lnSpcReduction="20000"/>
          </a:bodyPr>
          <a:lstStyle/>
          <a:p>
            <a:pPr marL="0" indent="0">
              <a:buNone/>
            </a:pPr>
            <a:r>
              <a:rPr lang="en-GB" sz="5000" b="1" dirty="0">
                <a:solidFill>
                  <a:schemeClr val="accent5">
                    <a:lumMod val="50000"/>
                  </a:schemeClr>
                </a:solidFill>
                <a:latin typeface="Century Gothic" panose="020B0502020202020204" pitchFamily="34" charset="0"/>
                <a:cs typeface="Arial" panose="020B0604020202020204" pitchFamily="34" charset="0"/>
              </a:rPr>
              <a:t>Emotiona</a:t>
            </a:r>
            <a:r>
              <a:rPr lang="en-GB" sz="5000" dirty="0">
                <a:latin typeface="Century Gothic" panose="020B0502020202020204" pitchFamily="34" charset="0"/>
                <a:cs typeface="Arial" panose="020B0604020202020204" pitchFamily="34" charset="0"/>
              </a:rPr>
              <a:t>l</a:t>
            </a:r>
          </a:p>
          <a:p>
            <a:r>
              <a:rPr lang="en-GB" sz="5000" dirty="0">
                <a:latin typeface="Century Gothic" panose="020B0502020202020204" pitchFamily="34" charset="0"/>
                <a:cs typeface="Arial" panose="020B0604020202020204" pitchFamily="34" charset="0"/>
              </a:rPr>
              <a:t>Preoccupied by upsetting, scary or negative thoughts.</a:t>
            </a:r>
          </a:p>
          <a:p>
            <a:r>
              <a:rPr lang="en-GB" sz="5000" dirty="0">
                <a:latin typeface="Century Gothic" panose="020B0502020202020204" pitchFamily="34" charset="0"/>
                <a:cs typeface="Arial" panose="020B0604020202020204" pitchFamily="34" charset="0"/>
              </a:rPr>
              <a:t>Angry, withdrawn, challenging.</a:t>
            </a:r>
          </a:p>
          <a:p>
            <a:r>
              <a:rPr lang="en-GB" sz="5000" dirty="0">
                <a:latin typeface="Century Gothic" panose="020B0502020202020204" pitchFamily="34" charset="0"/>
                <a:cs typeface="Arial" panose="020B0604020202020204" pitchFamily="34" charset="0"/>
              </a:rPr>
              <a:t>Nervous, on edge, panicky or frightened.</a:t>
            </a:r>
          </a:p>
          <a:p>
            <a:r>
              <a:rPr lang="en-GB" sz="5000" dirty="0">
                <a:latin typeface="Century Gothic" panose="020B0502020202020204" pitchFamily="34" charset="0"/>
                <a:cs typeface="Arial" panose="020B0604020202020204" pitchFamily="34" charset="0"/>
              </a:rPr>
              <a:t>Overwhelmed or out of control.</a:t>
            </a:r>
          </a:p>
          <a:p>
            <a:r>
              <a:rPr lang="en-GB" sz="5000" dirty="0">
                <a:latin typeface="Century Gothic" panose="020B0502020202020204" pitchFamily="34" charset="0"/>
                <a:cs typeface="Arial" panose="020B0604020202020204" pitchFamily="34" charset="0"/>
              </a:rPr>
              <a:t>Full of dread or an impending sense of doom.</a:t>
            </a:r>
          </a:p>
          <a:p>
            <a:r>
              <a:rPr lang="en-GB" sz="5000" dirty="0">
                <a:latin typeface="Century Gothic" panose="020B0502020202020204" pitchFamily="34" charset="0"/>
                <a:cs typeface="Arial" panose="020B0604020202020204" pitchFamily="34" charset="0"/>
              </a:rPr>
              <a:t>Alert to noises, smells or sights.</a:t>
            </a:r>
          </a:p>
          <a:p>
            <a:r>
              <a:rPr lang="en-GB" sz="5000" dirty="0">
                <a:latin typeface="Century Gothic" panose="020B0502020202020204" pitchFamily="34" charset="0"/>
                <a:cs typeface="Arial" panose="020B0604020202020204" pitchFamily="34" charset="0"/>
              </a:rPr>
              <a:t>Worrying about being unable to cope with daily things like school, friendships and being in groups or social situations.</a:t>
            </a:r>
          </a:p>
          <a:p>
            <a:r>
              <a:rPr lang="en-GB" sz="5000" dirty="0">
                <a:latin typeface="Century Gothic" panose="020B0502020202020204" pitchFamily="34" charset="0"/>
                <a:cs typeface="Arial" panose="020B0604020202020204" pitchFamily="34" charset="0"/>
              </a:rPr>
              <a:t>Worrying so much that it is difficult to concentrate and / or sleep. </a:t>
            </a:r>
          </a:p>
          <a:p>
            <a:endParaRPr lang="en-GB" dirty="0"/>
          </a:p>
        </p:txBody>
      </p:sp>
    </p:spTree>
    <p:extLst>
      <p:ext uri="{BB962C8B-B14F-4D97-AF65-F5344CB8AC3E}">
        <p14:creationId xmlns:p14="http://schemas.microsoft.com/office/powerpoint/2010/main" val="14593106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7B74C1-E60A-4BA2-852D-E36C75C72672}"/>
              </a:ext>
            </a:extLst>
          </p:cNvPr>
          <p:cNvSpPr>
            <a:spLocks noGrp="1"/>
          </p:cNvSpPr>
          <p:nvPr>
            <p:ph type="title"/>
          </p:nvPr>
        </p:nvSpPr>
        <p:spPr>
          <a:xfrm>
            <a:off x="686834" y="1153572"/>
            <a:ext cx="3200400" cy="4461163"/>
          </a:xfrm>
        </p:spPr>
        <p:txBody>
          <a:bodyPr>
            <a:normAutofit/>
          </a:bodyPr>
          <a:lstStyle/>
          <a:p>
            <a:r>
              <a:rPr lang="en-GB" dirty="0">
                <a:solidFill>
                  <a:srgbClr val="FFFFFF"/>
                </a:solidFill>
                <a:latin typeface="Century Gothic" panose="020B0502020202020204" pitchFamily="34" charset="0"/>
              </a:rPr>
              <a:t>Stigma</a:t>
            </a:r>
          </a:p>
        </p:txBody>
      </p:sp>
      <p:sp>
        <p:nvSpPr>
          <p:cNvPr id="35" name="Arc 3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Rectangle 1">
            <a:extLst>
              <a:ext uri="{FF2B5EF4-FFF2-40B4-BE49-F238E27FC236}">
                <a16:creationId xmlns:a16="http://schemas.microsoft.com/office/drawing/2014/main" id="{6357BF0A-DFCF-4D41-A3F5-CCFB503F69F9}"/>
              </a:ext>
            </a:extLst>
          </p:cNvPr>
          <p:cNvSpPr>
            <a:spLocks noGrp="1" noChangeArrowheads="1"/>
          </p:cNvSpPr>
          <p:nvPr>
            <p:ph idx="1"/>
          </p:nvPr>
        </p:nvSpPr>
        <p:spPr bwMode="auto">
          <a:xfrm>
            <a:off x="4641598" y="591345"/>
            <a:ext cx="7144001" cy="551917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fontScale="85000" lnSpcReduction="10000"/>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spcAft>
                <a:spcPts val="600"/>
              </a:spcAft>
            </a:pPr>
            <a:r>
              <a:rPr kumimoji="0" lang="en-US" altLang="en-US" sz="2600" b="0" i="0" u="none" strike="noStrike" cap="none" normalizeH="0" baseline="0" dirty="0">
                <a:ln>
                  <a:noFill/>
                </a:ln>
                <a:effectLst/>
                <a:latin typeface="Century Gothic" panose="020B0502020202020204" pitchFamily="34" charset="0"/>
              </a:rPr>
              <a:t>Stigma refers to when someone is viewed with </a:t>
            </a:r>
          </a:p>
          <a:p>
            <a:pPr marL="0" indent="0">
              <a:spcAft>
                <a:spcPts val="600"/>
              </a:spcAft>
              <a:buNone/>
            </a:pPr>
            <a:r>
              <a:rPr kumimoji="0" lang="en-US" altLang="en-US" sz="2600" b="0" i="0" u="none" strike="noStrike" cap="none" normalizeH="0" baseline="0" dirty="0">
                <a:ln>
                  <a:noFill/>
                </a:ln>
                <a:effectLst/>
                <a:latin typeface="Century Gothic" panose="020B0502020202020204" pitchFamily="34" charset="0"/>
              </a:rPr>
              <a:t>disapproval because of a particular characteristic, such as having a mental health issue.</a:t>
            </a:r>
          </a:p>
          <a:p>
            <a:pPr>
              <a:spcAft>
                <a:spcPts val="600"/>
              </a:spcAft>
            </a:pPr>
            <a:endParaRPr kumimoji="0" lang="en-US" altLang="en-US" sz="2600" b="0" i="0" u="none" strike="noStrike" cap="none" normalizeH="0" baseline="0" dirty="0">
              <a:ln>
                <a:noFill/>
              </a:ln>
              <a:effectLst/>
              <a:latin typeface="Century Gothic" panose="020B0502020202020204" pitchFamily="34" charset="0"/>
            </a:endParaRPr>
          </a:p>
          <a:p>
            <a:pPr>
              <a:spcAft>
                <a:spcPts val="600"/>
              </a:spcAft>
            </a:pPr>
            <a:r>
              <a:rPr kumimoji="0" lang="en-US" altLang="en-US" sz="2600" b="0" i="0" u="none" strike="noStrike" cap="none" normalizeH="0" baseline="0" dirty="0">
                <a:ln>
                  <a:noFill/>
                </a:ln>
                <a:effectLst/>
                <a:latin typeface="Century Gothic" panose="020B0502020202020204" pitchFamily="34" charset="0"/>
              </a:rPr>
              <a:t>Stigma relating to mental health means that </a:t>
            </a:r>
          </a:p>
          <a:p>
            <a:pPr marL="0" indent="0">
              <a:spcAft>
                <a:spcPts val="600"/>
              </a:spcAft>
              <a:buNone/>
            </a:pPr>
            <a:r>
              <a:rPr kumimoji="0" lang="en-US" altLang="en-US" sz="2600" b="0" i="0" u="none" strike="noStrike" cap="none" normalizeH="0" baseline="0" dirty="0">
                <a:ln>
                  <a:noFill/>
                </a:ln>
                <a:effectLst/>
                <a:latin typeface="Century Gothic" panose="020B0502020202020204" pitchFamily="34" charset="0"/>
              </a:rPr>
              <a:t>people with a mental health condition may be </a:t>
            </a:r>
          </a:p>
          <a:p>
            <a:pPr marL="0" indent="0">
              <a:spcAft>
                <a:spcPts val="600"/>
              </a:spcAft>
              <a:buNone/>
            </a:pPr>
            <a:r>
              <a:rPr kumimoji="0" lang="en-US" altLang="en-US" sz="2600" b="0" i="0" u="none" strike="noStrike" cap="none" normalizeH="0" baseline="0" dirty="0">
                <a:ln>
                  <a:noFill/>
                </a:ln>
                <a:effectLst/>
                <a:latin typeface="Century Gothic" panose="020B0502020202020204" pitchFamily="34" charset="0"/>
              </a:rPr>
              <a:t>viewed negatively, have assumptions made about them or discriminated against because of their mental health. </a:t>
            </a:r>
          </a:p>
          <a:p>
            <a:pPr>
              <a:spcAft>
                <a:spcPts val="600"/>
              </a:spcAft>
            </a:pPr>
            <a:endParaRPr kumimoji="0" lang="en-US" altLang="en-US" sz="2600" b="0" i="0" u="none" strike="noStrike" cap="none" normalizeH="0" baseline="0" dirty="0">
              <a:ln>
                <a:noFill/>
              </a:ln>
              <a:effectLst/>
              <a:latin typeface="Century Gothic" panose="020B0502020202020204" pitchFamily="34" charset="0"/>
            </a:endParaRPr>
          </a:p>
          <a:p>
            <a:pPr>
              <a:spcAft>
                <a:spcPts val="600"/>
              </a:spcAft>
            </a:pPr>
            <a:r>
              <a:rPr kumimoji="0" lang="en-US" altLang="en-US" sz="2600" b="0" i="0" u="none" strike="noStrike" cap="none" normalizeH="0" baseline="0" dirty="0">
                <a:ln>
                  <a:noFill/>
                </a:ln>
                <a:effectLst/>
                <a:latin typeface="Century Gothic" panose="020B0502020202020204" pitchFamily="34" charset="0"/>
              </a:rPr>
              <a:t>It can also result in people with mental health </a:t>
            </a:r>
          </a:p>
          <a:p>
            <a:pPr marL="0" indent="0">
              <a:spcAft>
                <a:spcPts val="600"/>
              </a:spcAft>
              <a:buNone/>
            </a:pPr>
            <a:r>
              <a:rPr kumimoji="0" lang="en-US" altLang="en-US" sz="2600" b="0" i="0" u="none" strike="noStrike" cap="none" normalizeH="0" baseline="0" dirty="0">
                <a:ln>
                  <a:noFill/>
                </a:ln>
                <a:effectLst/>
                <a:latin typeface="Century Gothic" panose="020B0502020202020204" pitchFamily="34" charset="0"/>
              </a:rPr>
              <a:t>concerns feeling shame, guilt, and being afraid to </a:t>
            </a:r>
          </a:p>
          <a:p>
            <a:pPr marL="0" indent="0">
              <a:spcAft>
                <a:spcPts val="600"/>
              </a:spcAft>
              <a:buNone/>
            </a:pPr>
            <a:r>
              <a:rPr kumimoji="0" lang="en-US" altLang="en-US" sz="2600" b="0" i="0" u="none" strike="noStrike" cap="none" normalizeH="0" baseline="0" dirty="0">
                <a:ln>
                  <a:noFill/>
                </a:ln>
                <a:effectLst/>
                <a:latin typeface="Century Gothic" panose="020B0502020202020204" pitchFamily="34" charset="0"/>
              </a:rPr>
              <a:t>tell others about their experiences. This can make it hard for them to access support and help.</a:t>
            </a:r>
          </a:p>
          <a:p>
            <a:pPr marL="0" indent="0">
              <a:spcAft>
                <a:spcPts val="600"/>
              </a:spcAft>
              <a:buNone/>
            </a:pPr>
            <a:r>
              <a:rPr lang="en-US" altLang="en-US" sz="2600" dirty="0">
                <a:latin typeface="Century Gothic" panose="020B0502020202020204" pitchFamily="34" charset="0"/>
              </a:rPr>
              <a:t>(Reachout.com)</a:t>
            </a:r>
            <a:endParaRPr kumimoji="0" lang="en-US" altLang="en-US" sz="2600" b="0" i="0" u="none" strike="noStrike" cap="none" normalizeH="0" baseline="0" dirty="0">
              <a:ln>
                <a:noFill/>
              </a:ln>
              <a:effectLst/>
              <a:latin typeface="Century Gothic" panose="020B0502020202020204" pitchFamily="34" charset="0"/>
            </a:endParaRPr>
          </a:p>
        </p:txBody>
      </p:sp>
    </p:spTree>
    <p:extLst>
      <p:ext uri="{BB962C8B-B14F-4D97-AF65-F5344CB8AC3E}">
        <p14:creationId xmlns:p14="http://schemas.microsoft.com/office/powerpoint/2010/main" val="33846374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7BBE4E-21CD-4347-88E9-A5D8FA832F9F}"/>
              </a:ext>
            </a:extLst>
          </p:cNvPr>
          <p:cNvSpPr>
            <a:spLocks noGrp="1"/>
          </p:cNvSpPr>
          <p:nvPr>
            <p:ph type="title"/>
          </p:nvPr>
        </p:nvSpPr>
        <p:spPr>
          <a:xfrm>
            <a:off x="558165" y="1269843"/>
            <a:ext cx="3202309" cy="4318314"/>
          </a:xfrm>
        </p:spPr>
        <p:txBody>
          <a:bodyPr>
            <a:normAutofit/>
          </a:bodyPr>
          <a:lstStyle/>
          <a:p>
            <a:r>
              <a:rPr lang="en-US" altLang="en-US" sz="3200" b="1" dirty="0">
                <a:solidFill>
                  <a:srgbClr val="FFFFFF"/>
                </a:solidFill>
                <a:latin typeface="Century Gothic" panose="020B0502020202020204" pitchFamily="34" charset="0"/>
              </a:rPr>
              <a:t>How can we </a:t>
            </a:r>
            <a:br>
              <a:rPr lang="en-US" altLang="en-US" sz="3200" b="1" dirty="0">
                <a:solidFill>
                  <a:srgbClr val="FFFFFF"/>
                </a:solidFill>
                <a:latin typeface="Century Gothic" panose="020B0502020202020204" pitchFamily="34" charset="0"/>
              </a:rPr>
            </a:br>
            <a:r>
              <a:rPr lang="en-US" altLang="en-US" sz="3200" b="1" dirty="0">
                <a:solidFill>
                  <a:srgbClr val="FFFFFF"/>
                </a:solidFill>
                <a:latin typeface="Century Gothic" panose="020B0502020202020204" pitchFamily="34" charset="0"/>
              </a:rPr>
              <a:t>reduce stigma in schools?</a:t>
            </a:r>
            <a:br>
              <a:rPr lang="en-US" altLang="en-US" sz="1100" b="1" dirty="0">
                <a:solidFill>
                  <a:srgbClr val="FFFFFF"/>
                </a:solidFill>
                <a:latin typeface="Neue Helvetica W01"/>
              </a:rPr>
            </a:br>
            <a:endParaRPr lang="en-GB" sz="1100" dirty="0">
              <a:solidFill>
                <a:srgbClr val="FFFFFF"/>
              </a:solidFill>
            </a:endParaRP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Content Placeholder 4">
            <a:extLst>
              <a:ext uri="{FF2B5EF4-FFF2-40B4-BE49-F238E27FC236}">
                <a16:creationId xmlns:a16="http://schemas.microsoft.com/office/drawing/2014/main" id="{9957A438-E5F7-4CF9-A9FE-257AA7C7BF84}"/>
              </a:ext>
            </a:extLst>
          </p:cNvPr>
          <p:cNvSpPr>
            <a:spLocks noGrp="1"/>
          </p:cNvSpPr>
          <p:nvPr>
            <p:ph idx="1"/>
          </p:nvPr>
        </p:nvSpPr>
        <p:spPr>
          <a:xfrm>
            <a:off x="4447308" y="591344"/>
            <a:ext cx="6906491" cy="5585619"/>
          </a:xfrm>
        </p:spPr>
        <p:txBody>
          <a:bodyPr anchor="ctr">
            <a:normAutofit/>
          </a:bodyPr>
          <a:lstStyle/>
          <a:p>
            <a:r>
              <a:rPr lang="en-GB" sz="2400" dirty="0">
                <a:latin typeface="Century Gothic" panose="020B0502020202020204" pitchFamily="34" charset="0"/>
              </a:rPr>
              <a:t>Community awareness campaigns – school newsletters etc</a:t>
            </a:r>
          </a:p>
          <a:p>
            <a:r>
              <a:rPr lang="en-GB" sz="2400" dirty="0">
                <a:latin typeface="Century Gothic" panose="020B0502020202020204" pitchFamily="34" charset="0"/>
              </a:rPr>
              <a:t>Curriculum based learning programmes - explicitly teach about mental health </a:t>
            </a:r>
          </a:p>
          <a:p>
            <a:r>
              <a:rPr lang="en-GB" sz="2400" dirty="0">
                <a:latin typeface="Century Gothic" panose="020B0502020202020204" pitchFamily="34" charset="0"/>
              </a:rPr>
              <a:t>Developing a safe and supportive environment</a:t>
            </a:r>
          </a:p>
          <a:p>
            <a:r>
              <a:rPr lang="en-GB" sz="2400" dirty="0">
                <a:latin typeface="Century Gothic" panose="020B0502020202020204" pitchFamily="34" charset="0"/>
              </a:rPr>
              <a:t>Modelling respect for those affected by mental health difficulties – by treating people with mental health difficulties as individuals, rather than defining them by their mental health. </a:t>
            </a:r>
          </a:p>
          <a:p>
            <a:pPr marL="0" indent="0">
              <a:buNone/>
            </a:pPr>
            <a:r>
              <a:rPr lang="en-GB" sz="2400" dirty="0">
                <a:latin typeface="Century Gothic" panose="020B0502020202020204" pitchFamily="34" charset="0"/>
              </a:rPr>
              <a:t>Reachout.com</a:t>
            </a:r>
          </a:p>
        </p:txBody>
      </p:sp>
    </p:spTree>
    <p:extLst>
      <p:ext uri="{BB962C8B-B14F-4D97-AF65-F5344CB8AC3E}">
        <p14:creationId xmlns:p14="http://schemas.microsoft.com/office/powerpoint/2010/main" val="8875080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1D1FD4C-4AC3-453C-ADF2-E054629F09C2}"/>
              </a:ext>
            </a:extLst>
          </p:cNvPr>
          <p:cNvSpPr>
            <a:spLocks noGrp="1"/>
          </p:cNvSpPr>
          <p:nvPr>
            <p:ph type="title"/>
          </p:nvPr>
        </p:nvSpPr>
        <p:spPr>
          <a:xfrm>
            <a:off x="1371597" y="348865"/>
            <a:ext cx="10044023" cy="877729"/>
          </a:xfrm>
        </p:spPr>
        <p:txBody>
          <a:bodyPr anchor="ctr">
            <a:normAutofit/>
          </a:bodyPr>
          <a:lstStyle/>
          <a:p>
            <a:r>
              <a:rPr lang="en-GB" sz="4000" dirty="0">
                <a:solidFill>
                  <a:srgbClr val="FFFFFF"/>
                </a:solidFill>
                <a:latin typeface="Century Gothic" panose="020B0502020202020204" pitchFamily="34" charset="0"/>
              </a:rPr>
              <a:t>What can you do? </a:t>
            </a:r>
          </a:p>
        </p:txBody>
      </p:sp>
      <p:graphicFrame>
        <p:nvGraphicFramePr>
          <p:cNvPr id="5" name="Content Placeholder 2">
            <a:extLst>
              <a:ext uri="{FF2B5EF4-FFF2-40B4-BE49-F238E27FC236}">
                <a16:creationId xmlns:a16="http://schemas.microsoft.com/office/drawing/2014/main" id="{3FC8580C-2BC1-44D2-B9D5-20D47318C031}"/>
              </a:ext>
            </a:extLst>
          </p:cNvPr>
          <p:cNvGraphicFramePr>
            <a:graphicFrameLocks noGrp="1"/>
          </p:cNvGraphicFramePr>
          <p:nvPr>
            <p:ph idx="1"/>
            <p:extLst>
              <p:ext uri="{D42A27DB-BD31-4B8C-83A1-F6EECF244321}">
                <p14:modId xmlns:p14="http://schemas.microsoft.com/office/powerpoint/2010/main" val="1031017675"/>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857623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4CCE0D-D630-4C7D-8991-23356EAC0FAF}"/>
              </a:ext>
            </a:extLst>
          </p:cNvPr>
          <p:cNvSpPr>
            <a:spLocks noGrp="1"/>
          </p:cNvSpPr>
          <p:nvPr>
            <p:ph type="title"/>
          </p:nvPr>
        </p:nvSpPr>
        <p:spPr>
          <a:xfrm>
            <a:off x="686834" y="1153572"/>
            <a:ext cx="3200400" cy="4461163"/>
          </a:xfrm>
        </p:spPr>
        <p:txBody>
          <a:bodyPr>
            <a:normAutofit/>
          </a:bodyPr>
          <a:lstStyle/>
          <a:p>
            <a:r>
              <a:rPr lang="en-GB" b="1" dirty="0">
                <a:solidFill>
                  <a:srgbClr val="FFFFFF"/>
                </a:solidFill>
                <a:latin typeface="Century Gothic" panose="020B0502020202020204" pitchFamily="34" charset="0"/>
              </a:rPr>
              <a:t>What works?</a:t>
            </a:r>
            <a:br>
              <a:rPr lang="en-GB" b="1" dirty="0">
                <a:solidFill>
                  <a:srgbClr val="FFFFFF"/>
                </a:solidFill>
                <a:latin typeface="Century Gothic" panose="020B0502020202020204" pitchFamily="34" charset="0"/>
              </a:rPr>
            </a:br>
            <a:r>
              <a:rPr lang="en-GB" b="1" dirty="0">
                <a:solidFill>
                  <a:srgbClr val="FFFFFF"/>
                </a:solidFill>
                <a:latin typeface="Century Gothic" panose="020B0502020202020204" pitchFamily="34" charset="0"/>
              </a:rPr>
              <a:t>Discuss in Groups</a:t>
            </a:r>
            <a:br>
              <a:rPr lang="en-GB" b="1" dirty="0">
                <a:solidFill>
                  <a:srgbClr val="FFFFFF"/>
                </a:solidFill>
              </a:rPr>
            </a:br>
            <a:endParaRPr lang="en-GB"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98347EA-2E37-4A8E-9F93-952A18E36B12}"/>
              </a:ext>
            </a:extLst>
          </p:cNvPr>
          <p:cNvSpPr>
            <a:spLocks noGrp="1"/>
          </p:cNvSpPr>
          <p:nvPr>
            <p:ph idx="1"/>
          </p:nvPr>
        </p:nvSpPr>
        <p:spPr>
          <a:xfrm>
            <a:off x="4447308" y="591344"/>
            <a:ext cx="6906491" cy="5585619"/>
          </a:xfrm>
        </p:spPr>
        <p:txBody>
          <a:bodyPr anchor="ctr">
            <a:normAutofit/>
          </a:bodyPr>
          <a:lstStyle/>
          <a:p>
            <a:pPr marL="0" indent="0">
              <a:buNone/>
            </a:pPr>
            <a:r>
              <a:rPr lang="en-GB" dirty="0">
                <a:latin typeface="Century Gothic" panose="020B0502020202020204" pitchFamily="34" charset="0"/>
              </a:rPr>
              <a:t>Research tells us that interventions which can have a positive impact on both reducing anxiety levels and preventing anxiety from becoming a barrier in children and young people’s lives can be categorised as follows - </a:t>
            </a:r>
          </a:p>
          <a:p>
            <a:pPr lvl="0"/>
            <a:r>
              <a:rPr lang="en-GB" dirty="0">
                <a:latin typeface="Century Gothic" panose="020B0502020202020204" pitchFamily="34" charset="0"/>
              </a:rPr>
              <a:t>Whole school approaches </a:t>
            </a:r>
          </a:p>
          <a:p>
            <a:pPr lvl="0"/>
            <a:r>
              <a:rPr lang="en-GB" dirty="0">
                <a:latin typeface="Century Gothic" panose="020B0502020202020204" pitchFamily="34" charset="0"/>
              </a:rPr>
              <a:t>Class and Groupwork Approaches</a:t>
            </a:r>
          </a:p>
          <a:p>
            <a:pPr lvl="0"/>
            <a:r>
              <a:rPr lang="en-GB" dirty="0">
                <a:latin typeface="Century Gothic" panose="020B0502020202020204" pitchFamily="34" charset="0"/>
              </a:rPr>
              <a:t>Individual Approaches</a:t>
            </a:r>
          </a:p>
          <a:p>
            <a:endParaRPr lang="en-GB" dirty="0"/>
          </a:p>
        </p:txBody>
      </p:sp>
    </p:spTree>
    <p:extLst>
      <p:ext uri="{BB962C8B-B14F-4D97-AF65-F5344CB8AC3E}">
        <p14:creationId xmlns:p14="http://schemas.microsoft.com/office/powerpoint/2010/main" val="18647441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ADDF696-43E9-4752-A25E-692AED74DC38}"/>
              </a:ext>
            </a:extLst>
          </p:cNvPr>
          <p:cNvSpPr>
            <a:spLocks noGrp="1"/>
          </p:cNvSpPr>
          <p:nvPr>
            <p:ph type="title"/>
          </p:nvPr>
        </p:nvSpPr>
        <p:spPr>
          <a:xfrm>
            <a:off x="1371597" y="348865"/>
            <a:ext cx="10044023" cy="877729"/>
          </a:xfrm>
        </p:spPr>
        <p:txBody>
          <a:bodyPr anchor="ctr">
            <a:normAutofit fontScale="90000"/>
          </a:bodyPr>
          <a:lstStyle/>
          <a:p>
            <a:r>
              <a:rPr lang="en-GB" sz="4000" dirty="0">
                <a:solidFill>
                  <a:srgbClr val="FFFFFF"/>
                </a:solidFill>
                <a:latin typeface="Century Gothic" panose="020B0502020202020204" pitchFamily="34" charset="0"/>
              </a:rPr>
              <a:t>Current Available Supports in North Ayrshire</a:t>
            </a:r>
          </a:p>
        </p:txBody>
      </p:sp>
      <p:graphicFrame>
        <p:nvGraphicFramePr>
          <p:cNvPr id="5" name="Content Placeholder 2">
            <a:extLst>
              <a:ext uri="{FF2B5EF4-FFF2-40B4-BE49-F238E27FC236}">
                <a16:creationId xmlns:a16="http://schemas.microsoft.com/office/drawing/2014/main" id="{3436D8BD-3032-4C71-8753-7B1830E4A015}"/>
              </a:ext>
            </a:extLst>
          </p:cNvPr>
          <p:cNvGraphicFramePr>
            <a:graphicFrameLocks noGrp="1"/>
          </p:cNvGraphicFramePr>
          <p:nvPr>
            <p:ph idx="1"/>
            <p:extLst>
              <p:ext uri="{D42A27DB-BD31-4B8C-83A1-F6EECF244321}">
                <p14:modId xmlns:p14="http://schemas.microsoft.com/office/powerpoint/2010/main" val="3855528284"/>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216808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5" name="Rectangle 13"/>
          <p:cNvSpPr>
            <a:spLocks noGrp="1"/>
          </p:cNvSpPr>
          <p:nvPr>
            <p:ph type="title"/>
          </p:nvPr>
        </p:nvSpPr>
        <p:spPr>
          <a:xfrm>
            <a:off x="1981200" y="54681"/>
            <a:ext cx="8229600" cy="1143000"/>
          </a:xfrm>
        </p:spPr>
        <p:txBody>
          <a:bodyPr/>
          <a:lstStyle/>
          <a:p>
            <a:r>
              <a:rPr lang="en-GB" altLang="en-US" dirty="0">
                <a:solidFill>
                  <a:schemeClr val="tx2"/>
                </a:solidFill>
              </a:rPr>
              <a:t>What do we mean by resilience?</a:t>
            </a:r>
            <a:endParaRPr lang="en-US" altLang="en-US" dirty="0">
              <a:solidFill>
                <a:schemeClr val="tx2"/>
              </a:solidFill>
            </a:endParaRPr>
          </a:p>
        </p:txBody>
      </p:sp>
      <p:grpSp>
        <p:nvGrpSpPr>
          <p:cNvPr id="2" name="Diagram 5"/>
          <p:cNvGrpSpPr>
            <a:grpSpLocks/>
          </p:cNvGrpSpPr>
          <p:nvPr/>
        </p:nvGrpSpPr>
        <p:grpSpPr bwMode="auto">
          <a:xfrm>
            <a:off x="2362201" y="381001"/>
            <a:ext cx="6848475" cy="7916863"/>
            <a:chOff x="1400" y="-31"/>
            <a:chExt cx="3155" cy="3647"/>
          </a:xfrm>
          <a:solidFill>
            <a:schemeClr val="accent3">
              <a:lumMod val="60000"/>
              <a:lumOff val="40000"/>
            </a:schemeClr>
          </a:solidFill>
        </p:grpSpPr>
        <p:sp>
          <p:nvSpPr>
            <p:cNvPr id="3" name="_s7172"/>
            <p:cNvSpPr>
              <a:spLocks noChangeShapeType="1"/>
            </p:cNvSpPr>
            <p:nvPr/>
          </p:nvSpPr>
          <p:spPr bwMode="auto">
            <a:xfrm flipH="1">
              <a:off x="2386" y="1964"/>
              <a:ext cx="296" cy="171"/>
            </a:xfrm>
            <a:prstGeom prst="line">
              <a:avLst/>
            </a:prstGeom>
            <a:grpFill/>
            <a:ln w="28575">
              <a:solidFill>
                <a:schemeClr val="bg2"/>
              </a:solidFill>
              <a:round/>
              <a:headEnd/>
              <a:tailEnd/>
            </a:ln>
          </p:spPr>
          <p:txBody>
            <a:bodyPr vert="horz" wrap="square" lIns="91440" tIns="45720" rIns="91440" bIns="45720" numCol="1" anchor="ctr" anchorCtr="0" compatLnSpc="1">
              <a:prstTxWarp prst="textNoShape">
                <a:avLst/>
              </a:prstTxWarp>
            </a:bodyPr>
            <a:lstStyle/>
            <a:p>
              <a:endParaRPr lang="en-GB"/>
            </a:p>
          </p:txBody>
        </p:sp>
        <p:sp>
          <p:nvSpPr>
            <p:cNvPr id="4" name="_s7173"/>
            <p:cNvSpPr>
              <a:spLocks noChangeArrowheads="1"/>
            </p:cNvSpPr>
            <p:nvPr/>
          </p:nvSpPr>
          <p:spPr bwMode="auto">
            <a:xfrm>
              <a:off x="1748" y="1964"/>
              <a:ext cx="684" cy="684"/>
            </a:xfrm>
            <a:prstGeom prst="ellipse">
              <a:avLst/>
            </a:prstGeom>
            <a:grpFill/>
            <a:ln w="9525">
              <a:round/>
              <a:headEnd/>
              <a:tailEnd/>
            </a:ln>
            <a:scene3d>
              <a:camera prst="legacyPerspectiveTop"/>
              <a:lightRig rig="legacyFlat3" dir="b"/>
            </a:scene3d>
            <a:sp3d z="1000" extrusionH="172000" prstMaterial="legacyMatte">
              <a:bevelT w="13500" h="13500" prst="angle"/>
              <a:bevelB w="13500" h="13500" prst="angle"/>
              <a:extrusionClr>
                <a:schemeClr val="bg2"/>
              </a:extrusionClr>
            </a:sp3d>
          </p:spPr>
          <p:txBody>
            <a:bodyPr vert="horz" wrap="none" lIns="124724" tIns="62362" rIns="124724" bIns="62362" numCol="1" anchor="ctr" anchorCtr="0" compatLnSpc="1">
              <a:prstTxWarp prst="textNoShape">
                <a:avLst/>
              </a:prstTxWarp>
              <a:flatTx/>
            </a:bodyPr>
            <a:lstStyle/>
            <a:p>
              <a:pPr algn="ctr" fontAlgn="base">
                <a:spcBef>
                  <a:spcPct val="0"/>
                </a:spcBef>
                <a:spcAft>
                  <a:spcPct val="0"/>
                </a:spcAft>
              </a:pPr>
              <a:r>
                <a:rPr lang="en-GB" altLang="en-US" sz="2000">
                  <a:solidFill>
                    <a:schemeClr val="tx2"/>
                  </a:solidFill>
                  <a:latin typeface="Arial" charset="0"/>
                </a:rPr>
                <a:t>A set of</a:t>
              </a:r>
            </a:p>
            <a:p>
              <a:pPr algn="ctr" fontAlgn="base">
                <a:spcBef>
                  <a:spcPct val="0"/>
                </a:spcBef>
                <a:spcAft>
                  <a:spcPct val="0"/>
                </a:spcAft>
              </a:pPr>
              <a:r>
                <a:rPr lang="en-GB" altLang="en-US" sz="2000">
                  <a:solidFill>
                    <a:schemeClr val="tx2"/>
                  </a:solidFill>
                  <a:latin typeface="Arial" charset="0"/>
                </a:rPr>
                <a:t>qualities</a:t>
              </a:r>
            </a:p>
            <a:p>
              <a:pPr algn="ctr" fontAlgn="base">
                <a:spcBef>
                  <a:spcPct val="0"/>
                </a:spcBef>
                <a:spcAft>
                  <a:spcPct val="0"/>
                </a:spcAft>
              </a:pPr>
              <a:r>
                <a:rPr lang="en-GB" altLang="en-US" sz="2000">
                  <a:solidFill>
                    <a:schemeClr val="tx2"/>
                  </a:solidFill>
                  <a:latin typeface="Arial" charset="0"/>
                </a:rPr>
                <a:t>or processes</a:t>
              </a:r>
              <a:endParaRPr lang="en-US" altLang="en-US" sz="2000">
                <a:solidFill>
                  <a:schemeClr val="tx2"/>
                </a:solidFill>
                <a:latin typeface="Arial" charset="0"/>
              </a:endParaRPr>
            </a:p>
          </p:txBody>
        </p:sp>
        <p:sp>
          <p:nvSpPr>
            <p:cNvPr id="5" name="_s7174"/>
            <p:cNvSpPr>
              <a:spLocks noChangeShapeType="1"/>
            </p:cNvSpPr>
            <p:nvPr/>
          </p:nvSpPr>
          <p:spPr bwMode="auto">
            <a:xfrm>
              <a:off x="3274" y="1963"/>
              <a:ext cx="296" cy="171"/>
            </a:xfrm>
            <a:prstGeom prst="line">
              <a:avLst/>
            </a:prstGeom>
            <a:grpFill/>
            <a:ln w="28575">
              <a:solidFill>
                <a:schemeClr val="bg2"/>
              </a:solidFill>
              <a:round/>
              <a:headEnd/>
              <a:tailEnd/>
            </a:ln>
          </p:spPr>
          <p:txBody>
            <a:bodyPr vert="horz" wrap="square" lIns="91440" tIns="45720" rIns="91440" bIns="45720" numCol="1" anchor="ctr" anchorCtr="0" compatLnSpc="1">
              <a:prstTxWarp prst="textNoShape">
                <a:avLst/>
              </a:prstTxWarp>
            </a:bodyPr>
            <a:lstStyle/>
            <a:p>
              <a:endParaRPr lang="en-GB"/>
            </a:p>
          </p:txBody>
        </p:sp>
        <p:sp>
          <p:nvSpPr>
            <p:cNvPr id="6" name="_s7175"/>
            <p:cNvSpPr>
              <a:spLocks noChangeArrowheads="1"/>
            </p:cNvSpPr>
            <p:nvPr/>
          </p:nvSpPr>
          <p:spPr bwMode="auto">
            <a:xfrm>
              <a:off x="3524" y="1963"/>
              <a:ext cx="684" cy="684"/>
            </a:xfrm>
            <a:prstGeom prst="ellipse">
              <a:avLst/>
            </a:prstGeom>
            <a:grpFill/>
            <a:ln w="9525">
              <a:round/>
              <a:headEnd/>
              <a:tailEnd/>
            </a:ln>
            <a:scene3d>
              <a:camera prst="legacyPerspectiveTop"/>
              <a:lightRig rig="legacyFlat3" dir="b"/>
            </a:scene3d>
            <a:sp3d z="1000" extrusionH="172000" prstMaterial="legacyMatte">
              <a:bevelT w="13500" h="13500" prst="angle"/>
              <a:bevelB w="13500" h="13500" prst="angle"/>
              <a:extrusionClr>
                <a:schemeClr val="folHlink"/>
              </a:extrusionClr>
            </a:sp3d>
          </p:spPr>
          <p:txBody>
            <a:bodyPr vert="horz" wrap="none" lIns="124724" tIns="62362" rIns="124724" bIns="62362" numCol="1" anchor="ctr" anchorCtr="0" compatLnSpc="1">
              <a:prstTxWarp prst="textNoShape">
                <a:avLst/>
              </a:prstTxWarp>
              <a:flatTx/>
            </a:bodyPr>
            <a:lstStyle/>
            <a:p>
              <a:pPr algn="ctr" fontAlgn="base">
                <a:spcBef>
                  <a:spcPct val="0"/>
                </a:spcBef>
                <a:spcAft>
                  <a:spcPct val="0"/>
                </a:spcAft>
              </a:pPr>
              <a:r>
                <a:rPr lang="en-GB" altLang="en-US" sz="2500">
                  <a:solidFill>
                    <a:schemeClr val="tx2"/>
                  </a:solidFill>
                  <a:latin typeface="Arial" charset="0"/>
                </a:rPr>
                <a:t>A capacity</a:t>
              </a:r>
              <a:endParaRPr lang="en-US" altLang="en-US" sz="2500">
                <a:solidFill>
                  <a:schemeClr val="tx2"/>
                </a:solidFill>
                <a:latin typeface="Arial" charset="0"/>
              </a:endParaRPr>
            </a:p>
          </p:txBody>
        </p:sp>
        <p:sp>
          <p:nvSpPr>
            <p:cNvPr id="7" name="_s7176"/>
            <p:cNvSpPr>
              <a:spLocks noChangeShapeType="1"/>
            </p:cNvSpPr>
            <p:nvPr/>
          </p:nvSpPr>
          <p:spPr bwMode="auto">
            <a:xfrm flipV="1">
              <a:off x="2978" y="1109"/>
              <a:ext cx="0" cy="342"/>
            </a:xfrm>
            <a:prstGeom prst="line">
              <a:avLst/>
            </a:prstGeom>
            <a:grpFill/>
            <a:ln w="28575">
              <a:solidFill>
                <a:schemeClr val="bg2"/>
              </a:solidFill>
              <a:round/>
              <a:headEnd/>
              <a:tailEnd/>
            </a:ln>
          </p:spPr>
          <p:txBody>
            <a:bodyPr vert="horz" wrap="square" lIns="91440" tIns="45720" rIns="91440" bIns="45720" numCol="1" anchor="ctr" anchorCtr="0" compatLnSpc="1">
              <a:prstTxWarp prst="textNoShape">
                <a:avLst/>
              </a:prstTxWarp>
            </a:bodyPr>
            <a:lstStyle/>
            <a:p>
              <a:endParaRPr lang="en-GB"/>
            </a:p>
          </p:txBody>
        </p:sp>
        <p:sp>
          <p:nvSpPr>
            <p:cNvPr id="8" name="_s7177"/>
            <p:cNvSpPr>
              <a:spLocks noChangeArrowheads="1"/>
            </p:cNvSpPr>
            <p:nvPr/>
          </p:nvSpPr>
          <p:spPr bwMode="auto">
            <a:xfrm>
              <a:off x="2636" y="425"/>
              <a:ext cx="684" cy="684"/>
            </a:xfrm>
            <a:prstGeom prst="ellipse">
              <a:avLst/>
            </a:prstGeom>
            <a:grpFill/>
            <a:ln w="9525">
              <a:round/>
              <a:headEnd/>
              <a:tailEnd/>
            </a:ln>
            <a:scene3d>
              <a:camera prst="legacyPerspectiveTop"/>
              <a:lightRig rig="legacyFlat3" dir="b"/>
            </a:scene3d>
            <a:sp3d z="1000" extrusionH="172000" prstMaterial="legacyMatte">
              <a:bevelT w="13500" h="13500" prst="angle"/>
              <a:bevelB w="13500" h="13500" prst="angle"/>
              <a:extrusionClr>
                <a:schemeClr val="accent2"/>
              </a:extrusionClr>
            </a:sp3d>
          </p:spPr>
          <p:txBody>
            <a:bodyPr vert="horz" wrap="none" lIns="124724" tIns="62362" rIns="124724" bIns="62362" numCol="1" anchor="ctr" anchorCtr="0" compatLnSpc="1">
              <a:prstTxWarp prst="textNoShape">
                <a:avLst/>
              </a:prstTxWarp>
              <a:flatTx/>
            </a:bodyPr>
            <a:lstStyle/>
            <a:p>
              <a:pPr algn="ctr" fontAlgn="base">
                <a:spcBef>
                  <a:spcPct val="0"/>
                </a:spcBef>
                <a:spcAft>
                  <a:spcPct val="0"/>
                </a:spcAft>
              </a:pPr>
              <a:r>
                <a:rPr lang="en-GB" altLang="en-US" sz="2500" dirty="0">
                  <a:solidFill>
                    <a:schemeClr val="tx2"/>
                  </a:solidFill>
                  <a:latin typeface="Arial" charset="0"/>
                </a:rPr>
                <a:t>An</a:t>
              </a:r>
            </a:p>
            <a:p>
              <a:pPr algn="ctr" fontAlgn="base">
                <a:spcBef>
                  <a:spcPct val="0"/>
                </a:spcBef>
                <a:spcAft>
                  <a:spcPct val="0"/>
                </a:spcAft>
              </a:pPr>
              <a:r>
                <a:rPr lang="en-GB" altLang="en-US" sz="2500" dirty="0">
                  <a:solidFill>
                    <a:schemeClr val="tx2"/>
                  </a:solidFill>
                  <a:latin typeface="Arial" charset="0"/>
                </a:rPr>
                <a:t>outcome</a:t>
              </a:r>
              <a:endParaRPr lang="en-US" altLang="en-US" sz="2500" dirty="0">
                <a:solidFill>
                  <a:schemeClr val="tx2"/>
                </a:solidFill>
                <a:latin typeface="Arial" charset="0"/>
              </a:endParaRPr>
            </a:p>
          </p:txBody>
        </p:sp>
        <p:sp>
          <p:nvSpPr>
            <p:cNvPr id="9" name="_s7178"/>
            <p:cNvSpPr>
              <a:spLocks noChangeArrowheads="1"/>
            </p:cNvSpPr>
            <p:nvPr/>
          </p:nvSpPr>
          <p:spPr bwMode="auto">
            <a:xfrm>
              <a:off x="2636" y="1451"/>
              <a:ext cx="684" cy="684"/>
            </a:xfrm>
            <a:prstGeom prst="ellipse">
              <a:avLst/>
            </a:prstGeom>
            <a:grpFill/>
            <a:ln w="9525">
              <a:round/>
              <a:headEnd/>
              <a:tailEnd/>
            </a:ln>
            <a:scene3d>
              <a:camera prst="legacyPerspectiveTop"/>
              <a:lightRig rig="legacyFlat3" dir="b"/>
            </a:scene3d>
            <a:sp3d z="1000" extrusionH="172000" prstMaterial="legacyMatte">
              <a:bevelT w="13500" h="13500" prst="angle"/>
              <a:bevelB w="13500" h="13500" prst="angle"/>
              <a:extrusionClr>
                <a:schemeClr val="accent1"/>
              </a:extrusionClr>
            </a:sp3d>
          </p:spPr>
          <p:txBody>
            <a:bodyPr vert="horz" wrap="none" lIns="124724" tIns="62362" rIns="124724" bIns="62362" numCol="1" anchor="ctr" anchorCtr="0" compatLnSpc="1">
              <a:prstTxWarp prst="textNoShape">
                <a:avLst/>
              </a:prstTxWarp>
              <a:flatTx/>
            </a:bodyPr>
            <a:lstStyle/>
            <a:p>
              <a:pPr algn="ctr" fontAlgn="base">
                <a:spcBef>
                  <a:spcPct val="0"/>
                </a:spcBef>
                <a:spcAft>
                  <a:spcPct val="0"/>
                </a:spcAft>
              </a:pPr>
              <a:r>
                <a:rPr lang="en-GB" altLang="en-US" sz="2500">
                  <a:solidFill>
                    <a:schemeClr val="tx2"/>
                  </a:solidFill>
                  <a:latin typeface="Arial" charset="0"/>
                </a:rPr>
                <a:t>Resilience</a:t>
              </a:r>
              <a:endParaRPr lang="en-US" altLang="en-US" sz="2500">
                <a:solidFill>
                  <a:schemeClr val="tx2"/>
                </a:solidFill>
                <a:latin typeface="Arial" charset="0"/>
              </a:endParaRPr>
            </a:p>
          </p:txBody>
        </p:sp>
      </p:grpSp>
      <p:sp>
        <p:nvSpPr>
          <p:cNvPr id="1036" name="Text Box 17"/>
          <p:cNvSpPr txBox="1">
            <a:spLocks noChangeArrowheads="1"/>
          </p:cNvSpPr>
          <p:nvPr/>
        </p:nvSpPr>
        <p:spPr bwMode="auto">
          <a:xfrm>
            <a:off x="8645771" y="871890"/>
            <a:ext cx="2362200" cy="2987675"/>
          </a:xfrm>
          <a:prstGeom prst="rect">
            <a:avLst/>
          </a:prstGeom>
          <a:solidFill>
            <a:srgbClr val="C0D2E8">
              <a:alpha val="23921"/>
            </a:srgbClr>
          </a:solidFill>
          <a:ln w="9525">
            <a:solidFill>
              <a:schemeClr val="tx2"/>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GB" altLang="en-US">
                <a:solidFill>
                  <a:schemeClr val="tx2"/>
                </a:solidFill>
              </a:rPr>
              <a:t>Resilience may refer to:</a:t>
            </a:r>
          </a:p>
          <a:p>
            <a:pPr eaLnBrk="1" hangingPunct="1">
              <a:spcBef>
                <a:spcPct val="50000"/>
              </a:spcBef>
              <a:buFontTx/>
              <a:buChar char="•"/>
            </a:pPr>
            <a:r>
              <a:rPr lang="en-GB" altLang="en-US">
                <a:solidFill>
                  <a:schemeClr val="tx2"/>
                </a:solidFill>
              </a:rPr>
              <a:t>the capacity to manage future adversity</a:t>
            </a:r>
          </a:p>
          <a:p>
            <a:pPr eaLnBrk="1" hangingPunct="1">
              <a:spcBef>
                <a:spcPct val="50000"/>
              </a:spcBef>
              <a:buFontTx/>
              <a:buChar char="•"/>
            </a:pPr>
            <a:r>
              <a:rPr lang="en-GB" altLang="en-US">
                <a:solidFill>
                  <a:schemeClr val="tx2"/>
                </a:solidFill>
              </a:rPr>
              <a:t>coping well during adversity</a:t>
            </a:r>
          </a:p>
          <a:p>
            <a:pPr eaLnBrk="1" hangingPunct="1">
              <a:spcBef>
                <a:spcPct val="50000"/>
              </a:spcBef>
              <a:buFontTx/>
              <a:buChar char="•"/>
            </a:pPr>
            <a:r>
              <a:rPr lang="en-GB" altLang="en-US">
                <a:solidFill>
                  <a:schemeClr val="tx2"/>
                </a:solidFill>
              </a:rPr>
              <a:t>recovering well from adversity</a:t>
            </a:r>
            <a:endParaRPr lang="en-US" altLang="en-US">
              <a:solidFill>
                <a:schemeClr val="tx2"/>
              </a:solidFill>
            </a:endParaRPr>
          </a:p>
        </p:txBody>
      </p:sp>
      <p:sp>
        <p:nvSpPr>
          <p:cNvPr id="1037" name="Text Box 18"/>
          <p:cNvSpPr txBox="1">
            <a:spLocks noChangeArrowheads="1"/>
          </p:cNvSpPr>
          <p:nvPr/>
        </p:nvSpPr>
        <p:spPr bwMode="auto">
          <a:xfrm>
            <a:off x="4823743" y="6521450"/>
            <a:ext cx="4724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GB" altLang="en-US" sz="1600" dirty="0">
                <a:solidFill>
                  <a:schemeClr val="tx2"/>
                </a:solidFill>
              </a:rPr>
              <a:t>Parenting and resilience Hill et al (2007)</a:t>
            </a:r>
            <a:endParaRPr lang="en-US" altLang="en-US" sz="1600" dirty="0">
              <a:solidFill>
                <a:schemeClr val="tx2"/>
              </a:solidFill>
            </a:endParaRPr>
          </a:p>
        </p:txBody>
      </p:sp>
      <p:grpSp>
        <p:nvGrpSpPr>
          <p:cNvPr id="14" name="Group 13"/>
          <p:cNvGrpSpPr/>
          <p:nvPr/>
        </p:nvGrpSpPr>
        <p:grpSpPr>
          <a:xfrm>
            <a:off x="781050" y="112738"/>
            <a:ext cx="10534649" cy="6408712"/>
            <a:chOff x="251520" y="188640"/>
            <a:chExt cx="8730520" cy="6408712"/>
          </a:xfrm>
        </p:grpSpPr>
        <p:cxnSp>
          <p:nvCxnSpPr>
            <p:cNvPr id="15" name="Straight Connector 14"/>
            <p:cNvCxnSpPr/>
            <p:nvPr/>
          </p:nvCxnSpPr>
          <p:spPr>
            <a:xfrm>
              <a:off x="274088" y="188640"/>
              <a:ext cx="0" cy="6408712"/>
            </a:xfrm>
            <a:prstGeom prst="line">
              <a:avLst/>
            </a:prstGeom>
          </p:spPr>
          <p:style>
            <a:lnRef idx="1">
              <a:schemeClr val="accent1"/>
            </a:lnRef>
            <a:fillRef idx="0">
              <a:schemeClr val="accent1"/>
            </a:fillRef>
            <a:effectRef idx="0">
              <a:schemeClr val="accent1"/>
            </a:effectRef>
            <a:fontRef idx="minor">
              <a:schemeClr val="tx1"/>
            </a:fontRef>
          </p:style>
        </p:cxnSp>
        <p:grpSp>
          <p:nvGrpSpPr>
            <p:cNvPr id="16" name="Group 15"/>
            <p:cNvGrpSpPr/>
            <p:nvPr/>
          </p:nvGrpSpPr>
          <p:grpSpPr>
            <a:xfrm>
              <a:off x="251520" y="188640"/>
              <a:ext cx="8730520" cy="6408712"/>
              <a:chOff x="-1836712" y="1845667"/>
              <a:chExt cx="8730520" cy="6408712"/>
            </a:xfrm>
          </p:grpSpPr>
          <p:cxnSp>
            <p:nvCxnSpPr>
              <p:cNvPr id="17" name="Straight Connector 16"/>
              <p:cNvCxnSpPr/>
              <p:nvPr/>
            </p:nvCxnSpPr>
            <p:spPr>
              <a:xfrm>
                <a:off x="-1836712" y="1845667"/>
                <a:ext cx="871296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1836712" y="8254379"/>
                <a:ext cx="871296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6893808" y="1845667"/>
                <a:ext cx="0" cy="6408712"/>
              </a:xfrm>
              <a:prstGeom prst="line">
                <a:avLst/>
              </a:prstGeom>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195374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txBox="1">
            <a:spLocks/>
          </p:cNvSpPr>
          <p:nvPr/>
        </p:nvSpPr>
        <p:spPr>
          <a:xfrm>
            <a:off x="253455" y="1106788"/>
            <a:ext cx="6450903" cy="4938711"/>
          </a:xfrm>
          <a:prstGeom prst="rect">
            <a:avLst/>
          </a:prstGeom>
        </p:spPr>
        <p:txBody>
          <a:bodyPr vert="horz" lIns="91440" tIns="45720" rIns="91440" bIns="45720" rtlCol="0" anchor="t">
            <a:norm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mn-lt"/>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mn-lt"/>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914400" marR="0" lvl="0" indent="-914400" algn="l" defTabSz="914400" rtl="0" eaLnBrk="1" fontAlgn="auto" latinLnBrk="0" hangingPunct="1">
              <a:lnSpc>
                <a:spcPct val="90000"/>
              </a:lnSpc>
              <a:spcBef>
                <a:spcPts val="1100"/>
              </a:spcBef>
              <a:spcAft>
                <a:spcPts val="0"/>
              </a:spcAft>
              <a:buClrTx/>
              <a:buSzTx/>
              <a:buFont typeface="+mj-lt"/>
              <a:buAutoNum type="arabicPeriod"/>
              <a:tabLst/>
              <a:defRPr/>
            </a:pPr>
            <a:endParaRPr kumimoji="0" lang="en-US" sz="220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endParaRPr>
          </a:p>
        </p:txBody>
      </p:sp>
      <p:grpSp>
        <p:nvGrpSpPr>
          <p:cNvPr id="13" name="Group 12"/>
          <p:cNvGrpSpPr/>
          <p:nvPr/>
        </p:nvGrpSpPr>
        <p:grpSpPr>
          <a:xfrm>
            <a:off x="1" y="6370002"/>
            <a:ext cx="12191999" cy="581474"/>
            <a:chOff x="1" y="6359611"/>
            <a:chExt cx="12191999" cy="581474"/>
          </a:xfrm>
        </p:grpSpPr>
        <p:sp>
          <p:nvSpPr>
            <p:cNvPr id="14" name="Footer Placeholder 9"/>
            <p:cNvSpPr txBox="1">
              <a:spLocks/>
            </p:cNvSpPr>
            <p:nvPr/>
          </p:nvSpPr>
          <p:spPr>
            <a:xfrm>
              <a:off x="1614616" y="6359611"/>
              <a:ext cx="10577384" cy="498389"/>
            </a:xfrm>
            <a:prstGeom prst="rect">
              <a:avLst/>
            </a:prstGeom>
            <a:solidFill>
              <a:srgbClr val="0070C0"/>
            </a:solidFill>
          </p:spPr>
          <p:txBody>
            <a:bodyPr vert="horz" lIns="91440" tIns="45720" rIns="91440" bIns="45720" rtlCol="0" anchor="ctr"/>
            <a:lstStyle>
              <a:defPPr>
                <a:defRPr lang="en-US"/>
              </a:defPPr>
              <a:lvl1pPr marL="0" algn="l" defTabSz="914400" rtl="0" eaLnBrk="1" latinLnBrk="0" hangingPunct="1">
                <a:defRPr sz="800" kern="1200">
                  <a:solidFill>
                    <a:schemeClr val="accent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North Ayrshire Council</a:t>
              </a:r>
            </a:p>
          </p:txBody>
        </p:sp>
        <p:sp>
          <p:nvSpPr>
            <p:cNvPr id="15" name="Rectangle 14"/>
            <p:cNvSpPr/>
            <p:nvPr/>
          </p:nvSpPr>
          <p:spPr>
            <a:xfrm>
              <a:off x="1" y="6359611"/>
              <a:ext cx="1524000" cy="498389"/>
            </a:xfrm>
            <a:prstGeom prst="rect">
              <a:avLst/>
            </a:prstGeom>
            <a:solidFill>
              <a:srgbClr val="92D05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orbel" panose="020B0503020204020204"/>
                <a:ea typeface="+mn-ea"/>
                <a:cs typeface="+mn-cs"/>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8589" y="6445613"/>
              <a:ext cx="3790196" cy="420625"/>
            </a:xfrm>
            <a:prstGeom prst="rect">
              <a:avLst/>
            </a:prstGeom>
          </p:spPr>
        </p:pic>
        <p:pic>
          <p:nvPicPr>
            <p:cNvPr id="17" name="Picture 16"/>
            <p:cNvPicPr>
              <a:picLocks noChangeAspect="1"/>
            </p:cNvPicPr>
            <p:nvPr/>
          </p:nvPicPr>
          <p:blipFill rotWithShape="1">
            <a:blip r:embed="rId4" cstate="print">
              <a:extLst>
                <a:ext uri="{28A0092B-C50C-407E-A947-70E740481C1C}">
                  <a14:useLocalDpi xmlns:a14="http://schemas.microsoft.com/office/drawing/2010/main" val="0"/>
                </a:ext>
              </a:extLst>
            </a:blip>
            <a:srcRect b="45705"/>
            <a:stretch/>
          </p:blipFill>
          <p:spPr>
            <a:xfrm>
              <a:off x="4773779" y="6529839"/>
              <a:ext cx="3438950" cy="411246"/>
            </a:xfrm>
            <a:prstGeom prst="rect">
              <a:avLst/>
            </a:prstGeom>
          </p:spPr>
        </p:pic>
      </p:grpSp>
      <p:sp>
        <p:nvSpPr>
          <p:cNvPr id="2" name="Title 1">
            <a:extLst>
              <a:ext uri="{FF2B5EF4-FFF2-40B4-BE49-F238E27FC236}">
                <a16:creationId xmlns:a16="http://schemas.microsoft.com/office/drawing/2014/main" id="{17AE34FF-3260-4F0A-8491-F6C46C026BC2}"/>
              </a:ext>
            </a:extLst>
          </p:cNvPr>
          <p:cNvSpPr>
            <a:spLocks noGrp="1"/>
          </p:cNvSpPr>
          <p:nvPr>
            <p:ph type="title"/>
          </p:nvPr>
        </p:nvSpPr>
        <p:spPr/>
        <p:txBody>
          <a:bodyPr>
            <a:normAutofit/>
          </a:bodyPr>
          <a:lstStyle/>
          <a:p>
            <a:r>
              <a:rPr lang="en-US" sz="3600" u="sng" dirty="0">
                <a:solidFill>
                  <a:srgbClr val="002060"/>
                </a:solidFill>
                <a:latin typeface="Century Gothic" panose="020B0502020202020204" pitchFamily="34" charset="0"/>
              </a:rPr>
              <a:t>Relationships are key…</a:t>
            </a:r>
            <a:endParaRPr lang="en-GB" sz="3600" u="sng" dirty="0">
              <a:solidFill>
                <a:schemeClr val="accent1">
                  <a:lumMod val="75000"/>
                </a:schemeClr>
              </a:solidFill>
              <a:latin typeface="Century Gothic" panose="020B0502020202020204" pitchFamily="34" charset="0"/>
            </a:endParaRPr>
          </a:p>
        </p:txBody>
      </p:sp>
      <p:sp>
        <p:nvSpPr>
          <p:cNvPr id="5" name="Content Placeholder 4">
            <a:extLst>
              <a:ext uri="{FF2B5EF4-FFF2-40B4-BE49-F238E27FC236}">
                <a16:creationId xmlns:a16="http://schemas.microsoft.com/office/drawing/2014/main" id="{DE6763ED-8F65-4740-82BC-7EF13685E69C}"/>
              </a:ext>
            </a:extLst>
          </p:cNvPr>
          <p:cNvSpPr>
            <a:spLocks noGrp="1"/>
          </p:cNvSpPr>
          <p:nvPr>
            <p:ph sz="half" idx="1"/>
          </p:nvPr>
        </p:nvSpPr>
        <p:spPr>
          <a:xfrm>
            <a:off x="595085" y="1774914"/>
            <a:ext cx="11117944" cy="4270585"/>
          </a:xfrm>
        </p:spPr>
        <p:txBody>
          <a:bodyPr>
            <a:normAutofit fontScale="92500" lnSpcReduction="20000"/>
          </a:bodyPr>
          <a:lstStyle/>
          <a:p>
            <a:pPr>
              <a:buClr>
                <a:srgbClr val="003399"/>
              </a:buClr>
            </a:pPr>
            <a:r>
              <a:rPr lang="en-US" altLang="en-US" sz="3600" dirty="0">
                <a:solidFill>
                  <a:srgbClr val="002060"/>
                </a:solidFill>
                <a:latin typeface="Century Gothic" panose="020B0502020202020204" pitchFamily="34" charset="0"/>
              </a:rPr>
              <a:t>Researchers </a:t>
            </a:r>
            <a:r>
              <a:rPr lang="en-US" altLang="en-US" sz="3600" dirty="0" err="1">
                <a:solidFill>
                  <a:srgbClr val="002060"/>
                </a:solidFill>
                <a:latin typeface="Century Gothic" panose="020B0502020202020204" pitchFamily="34" charset="0"/>
              </a:rPr>
              <a:t>analysing</a:t>
            </a:r>
            <a:r>
              <a:rPr lang="en-US" altLang="en-US" sz="3600" dirty="0">
                <a:solidFill>
                  <a:srgbClr val="002060"/>
                </a:solidFill>
                <a:latin typeface="Century Gothic" panose="020B0502020202020204" pitchFamily="34" charset="0"/>
              </a:rPr>
              <a:t> teenagers dealing well with adverse painful events found that</a:t>
            </a:r>
            <a:r>
              <a:rPr lang="en-US" altLang="en-US" sz="3600" dirty="0">
                <a:latin typeface="Century Gothic" panose="020B0502020202020204" pitchFamily="34" charset="0"/>
              </a:rPr>
              <a:t> </a:t>
            </a:r>
            <a:r>
              <a:rPr lang="en-US" altLang="en-US" sz="3600" i="1" dirty="0">
                <a:solidFill>
                  <a:srgbClr val="7030A0"/>
                </a:solidFill>
                <a:latin typeface="Century Gothic" panose="020B0502020202020204" pitchFamily="34" charset="0"/>
              </a:rPr>
              <a:t>a sense of connectedness to at least one adult </a:t>
            </a:r>
            <a:r>
              <a:rPr lang="en-US" altLang="en-US" sz="3600" dirty="0">
                <a:solidFill>
                  <a:srgbClr val="002060"/>
                </a:solidFill>
                <a:latin typeface="Century Gothic" panose="020B0502020202020204" pitchFamily="34" charset="0"/>
              </a:rPr>
              <a:t>was a key aspect to developing resilient behavior.</a:t>
            </a:r>
            <a:endParaRPr lang="en-US" altLang="en-US" sz="3600" dirty="0">
              <a:latin typeface="Century Gothic" panose="020B0502020202020204" pitchFamily="34" charset="0"/>
            </a:endParaRPr>
          </a:p>
          <a:p>
            <a:pPr>
              <a:buClr>
                <a:srgbClr val="003399"/>
              </a:buClr>
            </a:pPr>
            <a:r>
              <a:rPr lang="en-US" altLang="en-US" sz="3600" dirty="0">
                <a:solidFill>
                  <a:srgbClr val="002060"/>
                </a:solidFill>
                <a:latin typeface="Century Gothic" panose="020B0502020202020204" pitchFamily="34" charset="0"/>
              </a:rPr>
              <a:t>It was </a:t>
            </a:r>
            <a:r>
              <a:rPr lang="en-US" altLang="en-US" sz="3600" i="1" dirty="0">
                <a:solidFill>
                  <a:srgbClr val="7030A0"/>
                </a:solidFill>
                <a:latin typeface="Century Gothic" panose="020B0502020202020204" pitchFamily="34" charset="0"/>
              </a:rPr>
              <a:t>equally valuable </a:t>
            </a:r>
            <a:r>
              <a:rPr lang="en-US" altLang="en-US" sz="3600" dirty="0">
                <a:solidFill>
                  <a:srgbClr val="002060"/>
                </a:solidFill>
                <a:latin typeface="Century Gothic" panose="020B0502020202020204" pitchFamily="34" charset="0"/>
              </a:rPr>
              <a:t>whether it happened in the family, in the community, or within school (Howard and Johnson, 2000).</a:t>
            </a:r>
          </a:p>
          <a:p>
            <a:pPr>
              <a:buClr>
                <a:srgbClr val="003399"/>
              </a:buClr>
            </a:pPr>
            <a:r>
              <a:rPr lang="en-US" altLang="en-US" sz="3600" dirty="0">
                <a:solidFill>
                  <a:srgbClr val="002060"/>
                </a:solidFill>
                <a:latin typeface="Century Gothic" panose="020B0502020202020204" pitchFamily="34" charset="0"/>
              </a:rPr>
              <a:t> Our children and young people in North Ayrshire recognize the importance of having at least one trusted member of staff in school.</a:t>
            </a:r>
            <a:endParaRPr lang="en-GB" altLang="en-US" sz="3600" dirty="0">
              <a:solidFill>
                <a:srgbClr val="002060"/>
              </a:solidFill>
              <a:latin typeface="Century Gothic" panose="020B0502020202020204" pitchFamily="34" charset="0"/>
            </a:endParaRPr>
          </a:p>
          <a:p>
            <a:endParaRPr lang="en-GB" dirty="0"/>
          </a:p>
        </p:txBody>
      </p:sp>
    </p:spTree>
    <p:extLst>
      <p:ext uri="{BB962C8B-B14F-4D97-AF65-F5344CB8AC3E}">
        <p14:creationId xmlns:p14="http://schemas.microsoft.com/office/powerpoint/2010/main" val="41270937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4CCE0D-D630-4C7D-8991-23356EAC0FAF}"/>
              </a:ext>
            </a:extLst>
          </p:cNvPr>
          <p:cNvSpPr>
            <a:spLocks noGrp="1"/>
          </p:cNvSpPr>
          <p:nvPr>
            <p:ph type="title"/>
          </p:nvPr>
        </p:nvSpPr>
        <p:spPr>
          <a:xfrm>
            <a:off x="686834" y="1153572"/>
            <a:ext cx="3200400" cy="4461163"/>
          </a:xfrm>
        </p:spPr>
        <p:txBody>
          <a:bodyPr>
            <a:normAutofit/>
          </a:bodyPr>
          <a:lstStyle/>
          <a:p>
            <a:r>
              <a:rPr lang="en-GB" b="1" dirty="0">
                <a:solidFill>
                  <a:srgbClr val="FFFFFF"/>
                </a:solidFill>
                <a:latin typeface="Century Gothic" panose="020B0502020202020204" pitchFamily="34" charset="0"/>
              </a:rPr>
              <a:t>A Model of Resilience</a:t>
            </a:r>
            <a:br>
              <a:rPr lang="en-GB" b="1" dirty="0">
                <a:solidFill>
                  <a:srgbClr val="FFFFFF"/>
                </a:solidFill>
              </a:rPr>
            </a:br>
            <a:endParaRPr lang="en-GB"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98347EA-2E37-4A8E-9F93-952A18E36B12}"/>
              </a:ext>
            </a:extLst>
          </p:cNvPr>
          <p:cNvSpPr>
            <a:spLocks noGrp="1"/>
          </p:cNvSpPr>
          <p:nvPr>
            <p:ph idx="1"/>
          </p:nvPr>
        </p:nvSpPr>
        <p:spPr>
          <a:xfrm>
            <a:off x="4447308" y="591344"/>
            <a:ext cx="6906491" cy="5585619"/>
          </a:xfrm>
        </p:spPr>
        <p:txBody>
          <a:bodyPr anchor="ctr">
            <a:normAutofit lnSpcReduction="10000"/>
          </a:bodyPr>
          <a:lstStyle/>
          <a:p>
            <a:r>
              <a:rPr lang="en-US" dirty="0">
                <a:latin typeface="Century Gothic" panose="020B0502020202020204" pitchFamily="34" charset="0"/>
              </a:rPr>
              <a:t>There are 3 different categories of resilience; </a:t>
            </a:r>
          </a:p>
          <a:p>
            <a:pPr lvl="1"/>
            <a:r>
              <a:rPr lang="en-US" dirty="0">
                <a:latin typeface="Century Gothic" panose="020B0502020202020204" pitchFamily="34" charset="0"/>
              </a:rPr>
              <a:t>I have’s – our external factors</a:t>
            </a:r>
          </a:p>
          <a:p>
            <a:pPr lvl="1"/>
            <a:r>
              <a:rPr lang="en-US" dirty="0">
                <a:latin typeface="Century Gothic" panose="020B0502020202020204" pitchFamily="34" charset="0"/>
              </a:rPr>
              <a:t>I </a:t>
            </a:r>
            <a:r>
              <a:rPr lang="en-US" dirty="0" err="1">
                <a:latin typeface="Century Gothic" panose="020B0502020202020204" pitchFamily="34" charset="0"/>
              </a:rPr>
              <a:t>am’s</a:t>
            </a:r>
            <a:r>
              <a:rPr lang="en-US" dirty="0">
                <a:latin typeface="Century Gothic" panose="020B0502020202020204" pitchFamily="34" charset="0"/>
              </a:rPr>
              <a:t> – our internal factors </a:t>
            </a:r>
          </a:p>
          <a:p>
            <a:pPr lvl="1"/>
            <a:r>
              <a:rPr lang="en-US" dirty="0">
                <a:latin typeface="Century Gothic" panose="020B0502020202020204" pitchFamily="34" charset="0"/>
              </a:rPr>
              <a:t>I can’s – our social factors</a:t>
            </a:r>
          </a:p>
          <a:p>
            <a:pPr marL="457200" lvl="1" indent="0">
              <a:buNone/>
            </a:pPr>
            <a:endParaRPr lang="en-US" dirty="0">
              <a:latin typeface="Century Gothic" panose="020B0502020202020204" pitchFamily="34" charset="0"/>
            </a:endParaRPr>
          </a:p>
          <a:p>
            <a:r>
              <a:rPr lang="en-US" dirty="0">
                <a:latin typeface="Century Gothic" panose="020B0502020202020204" pitchFamily="34" charset="0"/>
              </a:rPr>
              <a:t>Knowing which category is affected can help tailor the support for the young person. For example, I have’s would be affected by family anxiety, I can’s by social anxiety. </a:t>
            </a:r>
          </a:p>
          <a:p>
            <a:r>
              <a:rPr lang="en-US" dirty="0">
                <a:latin typeface="Century Gothic" panose="020B0502020202020204" pitchFamily="34" charset="0"/>
              </a:rPr>
              <a:t>Self-reflective insight and self-regulation are two resources of resilience that can help with anxiety. </a:t>
            </a:r>
          </a:p>
          <a:p>
            <a:pPr marL="0" indent="0">
              <a:buNone/>
            </a:pPr>
            <a:endParaRPr lang="en-GB" dirty="0"/>
          </a:p>
        </p:txBody>
      </p:sp>
    </p:spTree>
    <p:extLst>
      <p:ext uri="{BB962C8B-B14F-4D97-AF65-F5344CB8AC3E}">
        <p14:creationId xmlns:p14="http://schemas.microsoft.com/office/powerpoint/2010/main" val="11731074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4CCE0D-D630-4C7D-8991-23356EAC0FAF}"/>
              </a:ext>
            </a:extLst>
          </p:cNvPr>
          <p:cNvSpPr>
            <a:spLocks noGrp="1"/>
          </p:cNvSpPr>
          <p:nvPr>
            <p:ph type="title"/>
          </p:nvPr>
        </p:nvSpPr>
        <p:spPr>
          <a:xfrm>
            <a:off x="686834" y="1153572"/>
            <a:ext cx="3200400" cy="4461163"/>
          </a:xfrm>
        </p:spPr>
        <p:txBody>
          <a:bodyPr>
            <a:normAutofit/>
          </a:bodyPr>
          <a:lstStyle/>
          <a:p>
            <a:r>
              <a:rPr lang="en-GB" b="1" dirty="0">
                <a:solidFill>
                  <a:srgbClr val="FFFFFF"/>
                </a:solidFill>
                <a:latin typeface="Century Gothic" panose="020B0502020202020204" pitchFamily="34" charset="0"/>
              </a:rPr>
              <a:t>Self-reflective Insight</a:t>
            </a:r>
            <a:br>
              <a:rPr lang="en-GB" b="1" dirty="0">
                <a:solidFill>
                  <a:srgbClr val="FFFFFF"/>
                </a:solidFill>
              </a:rPr>
            </a:br>
            <a:endParaRPr lang="en-GB"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98347EA-2E37-4A8E-9F93-952A18E36B12}"/>
              </a:ext>
            </a:extLst>
          </p:cNvPr>
          <p:cNvSpPr>
            <a:spLocks noGrp="1"/>
          </p:cNvSpPr>
          <p:nvPr>
            <p:ph idx="1"/>
          </p:nvPr>
        </p:nvSpPr>
        <p:spPr>
          <a:xfrm>
            <a:off x="4447308" y="591344"/>
            <a:ext cx="6906491" cy="5585619"/>
          </a:xfrm>
        </p:spPr>
        <p:txBody>
          <a:bodyPr anchor="ctr">
            <a:normAutofit fontScale="92500" lnSpcReduction="10000"/>
          </a:bodyPr>
          <a:lstStyle/>
          <a:p>
            <a:r>
              <a:rPr lang="en-US" dirty="0">
                <a:latin typeface="Century Gothic" panose="020B0502020202020204" pitchFamily="34" charset="0"/>
              </a:rPr>
              <a:t>Self-reflection without insight is unhelpful; there needs to be a balance. </a:t>
            </a:r>
          </a:p>
          <a:p>
            <a:r>
              <a:rPr lang="en-US" dirty="0">
                <a:latin typeface="Century Gothic" panose="020B0502020202020204" pitchFamily="34" charset="0"/>
              </a:rPr>
              <a:t>Often the causes of concern are really </a:t>
            </a:r>
            <a:r>
              <a:rPr lang="en-US" dirty="0" err="1">
                <a:latin typeface="Century Gothic" panose="020B0502020202020204" pitchFamily="34" charset="0"/>
              </a:rPr>
              <a:t>vague</a:t>
            </a:r>
            <a:r>
              <a:rPr lang="en-US" i="1" dirty="0" err="1">
                <a:latin typeface="Century Gothic" panose="020B0502020202020204" pitchFamily="34" charset="0"/>
              </a:rPr>
              <a:t>“everything</a:t>
            </a:r>
            <a:r>
              <a:rPr lang="en-US" i="1" dirty="0">
                <a:latin typeface="Century Gothic" panose="020B0502020202020204" pitchFamily="34" charset="0"/>
              </a:rPr>
              <a:t> makes me anxious” </a:t>
            </a:r>
            <a:r>
              <a:rPr lang="en-US" dirty="0">
                <a:latin typeface="Century Gothic" panose="020B0502020202020204" pitchFamily="34" charset="0"/>
              </a:rPr>
              <a:t>or there’s no obvious cause </a:t>
            </a:r>
            <a:r>
              <a:rPr lang="en-US" i="1" dirty="0">
                <a:latin typeface="Century Gothic" panose="020B0502020202020204" pitchFamily="34" charset="0"/>
              </a:rPr>
              <a:t>“nothing is making me anxious and yet I still feel anxious”. </a:t>
            </a:r>
            <a:r>
              <a:rPr lang="en-US" dirty="0">
                <a:latin typeface="Century Gothic" panose="020B0502020202020204" pitchFamily="34" charset="0"/>
              </a:rPr>
              <a:t>It’s impossible to set goals and create meaningful action if the cause is so unclear, so asking a young person to set out some of their concerns, and perhaps also their underlying fears, can be a really helpful step.</a:t>
            </a:r>
          </a:p>
          <a:p>
            <a:r>
              <a:rPr lang="en-US" dirty="0">
                <a:latin typeface="Century Gothic" panose="020B0502020202020204" pitchFamily="34" charset="0"/>
              </a:rPr>
              <a:t> Insight can be thought of as a </a:t>
            </a:r>
            <a:r>
              <a:rPr lang="en-US" b="1" dirty="0">
                <a:latin typeface="Century Gothic" panose="020B0502020202020204" pitchFamily="34" charset="0"/>
              </a:rPr>
              <a:t>‘shift in perspective’ </a:t>
            </a:r>
            <a:r>
              <a:rPr lang="en-US" dirty="0">
                <a:latin typeface="Century Gothic" panose="020B0502020202020204" pitchFamily="34" charset="0"/>
              </a:rPr>
              <a:t>or new understanding: it arises when we can place our experience in context.</a:t>
            </a:r>
            <a:endParaRPr lang="en-GB" dirty="0">
              <a:latin typeface="Century Gothic" panose="020B0502020202020204" pitchFamily="34" charset="0"/>
            </a:endParaRPr>
          </a:p>
        </p:txBody>
      </p:sp>
    </p:spTree>
    <p:extLst>
      <p:ext uri="{BB962C8B-B14F-4D97-AF65-F5344CB8AC3E}">
        <p14:creationId xmlns:p14="http://schemas.microsoft.com/office/powerpoint/2010/main" val="8694506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4CCE0D-D630-4C7D-8991-23356EAC0FAF}"/>
              </a:ext>
            </a:extLst>
          </p:cNvPr>
          <p:cNvSpPr>
            <a:spLocks noGrp="1"/>
          </p:cNvSpPr>
          <p:nvPr>
            <p:ph type="title"/>
          </p:nvPr>
        </p:nvSpPr>
        <p:spPr>
          <a:xfrm>
            <a:off x="686834" y="1153572"/>
            <a:ext cx="3200400" cy="4461163"/>
          </a:xfrm>
        </p:spPr>
        <p:txBody>
          <a:bodyPr>
            <a:normAutofit/>
          </a:bodyPr>
          <a:lstStyle/>
          <a:p>
            <a:r>
              <a:rPr lang="en-GB" b="1" dirty="0">
                <a:solidFill>
                  <a:srgbClr val="FFFFFF"/>
                </a:solidFill>
                <a:latin typeface="Century Gothic" panose="020B0502020202020204" pitchFamily="34" charset="0"/>
              </a:rPr>
              <a:t>Self-regulation</a:t>
            </a:r>
            <a:br>
              <a:rPr lang="en-GB" b="1" dirty="0">
                <a:solidFill>
                  <a:srgbClr val="FFFFFF"/>
                </a:solidFill>
              </a:rPr>
            </a:br>
            <a:endParaRPr lang="en-GB"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98347EA-2E37-4A8E-9F93-952A18E36B12}"/>
              </a:ext>
            </a:extLst>
          </p:cNvPr>
          <p:cNvSpPr>
            <a:spLocks noGrp="1"/>
          </p:cNvSpPr>
          <p:nvPr>
            <p:ph idx="1"/>
          </p:nvPr>
        </p:nvSpPr>
        <p:spPr>
          <a:xfrm>
            <a:off x="4447308" y="591344"/>
            <a:ext cx="6906491" cy="5585619"/>
          </a:xfrm>
        </p:spPr>
        <p:txBody>
          <a:bodyPr anchor="ctr">
            <a:normAutofit fontScale="85000" lnSpcReduction="10000"/>
          </a:bodyPr>
          <a:lstStyle/>
          <a:p>
            <a:r>
              <a:rPr lang="en-US" dirty="0">
                <a:latin typeface="Century Gothic" panose="020B0502020202020204" pitchFamily="34" charset="0"/>
              </a:rPr>
              <a:t>When we are in a state of </a:t>
            </a:r>
            <a:r>
              <a:rPr lang="en-US" u="sng" dirty="0">
                <a:latin typeface="Century Gothic" panose="020B0502020202020204" pitchFamily="34" charset="0"/>
              </a:rPr>
              <a:t>hyperarousal</a:t>
            </a:r>
            <a:r>
              <a:rPr lang="en-US" dirty="0">
                <a:latin typeface="Century Gothic" panose="020B0502020202020204" pitchFamily="34" charset="0"/>
              </a:rPr>
              <a:t> </a:t>
            </a:r>
            <a:r>
              <a:rPr lang="en-US" i="1" dirty="0">
                <a:latin typeface="Century Gothic" panose="020B0502020202020204" pitchFamily="34" charset="0"/>
              </a:rPr>
              <a:t>(flight/ fight/ freeze/ fawn)</a:t>
            </a:r>
            <a:r>
              <a:rPr lang="en-US" dirty="0">
                <a:latin typeface="Century Gothic" panose="020B0502020202020204" pitchFamily="34" charset="0"/>
              </a:rPr>
              <a:t> we feel anxious, angry, overwhelmed, depressed, unmotivated and our actions are automatic, our </a:t>
            </a:r>
            <a:r>
              <a:rPr lang="en-US" i="1" dirty="0">
                <a:latin typeface="Century Gothic" panose="020B0502020202020204" pitchFamily="34" charset="0"/>
              </a:rPr>
              <a:t>reactions</a:t>
            </a:r>
            <a:r>
              <a:rPr lang="en-US" dirty="0">
                <a:latin typeface="Century Gothic" panose="020B0502020202020204" pitchFamily="34" charset="0"/>
              </a:rPr>
              <a:t> take over.</a:t>
            </a:r>
          </a:p>
          <a:p>
            <a:r>
              <a:rPr lang="en-US" dirty="0">
                <a:latin typeface="Century Gothic" panose="020B0502020202020204" pitchFamily="34" charset="0"/>
              </a:rPr>
              <a:t>But when we are able to self-regulate, we enter a </a:t>
            </a:r>
            <a:r>
              <a:rPr lang="en-US" u="sng" dirty="0">
                <a:latin typeface="Century Gothic" panose="020B0502020202020204" pitchFamily="34" charset="0"/>
              </a:rPr>
              <a:t>window of tolerance</a:t>
            </a:r>
            <a:r>
              <a:rPr lang="en-US" dirty="0">
                <a:latin typeface="Century Gothic" panose="020B0502020202020204" pitchFamily="34" charset="0"/>
              </a:rPr>
              <a:t>, we feel that we can deal with whatever is happening in our lives. We might feel pressure or stress, but we’re not unduly bothered by it.</a:t>
            </a:r>
          </a:p>
          <a:p>
            <a:r>
              <a:rPr lang="en-US" dirty="0">
                <a:latin typeface="Century Gothic" panose="020B0502020202020204" pitchFamily="34" charset="0"/>
              </a:rPr>
              <a:t>Self-regulation may look like </a:t>
            </a:r>
            <a:r>
              <a:rPr lang="en-US" i="1" dirty="0">
                <a:latin typeface="Century Gothic" panose="020B0502020202020204" pitchFamily="34" charset="0"/>
              </a:rPr>
              <a:t>mindfulness, breathing exercises, getting outside, drawing, physical exercise, etc. </a:t>
            </a:r>
            <a:r>
              <a:rPr lang="en-US" dirty="0">
                <a:latin typeface="Century Gothic" panose="020B0502020202020204" pitchFamily="34" charset="0"/>
              </a:rPr>
              <a:t>It is an individual thing; we all self-regulate differently.</a:t>
            </a:r>
          </a:p>
          <a:p>
            <a:r>
              <a:rPr lang="en-US" dirty="0">
                <a:latin typeface="Century Gothic" panose="020B0502020202020204" pitchFamily="34" charset="0"/>
              </a:rPr>
              <a:t>Exploring different ways of self-regulating with young people can be very helpful.</a:t>
            </a:r>
            <a:endParaRPr lang="en-GB" dirty="0">
              <a:latin typeface="Century Gothic" panose="020B0502020202020204" pitchFamily="34" charset="0"/>
            </a:endParaRPr>
          </a:p>
        </p:txBody>
      </p:sp>
    </p:spTree>
    <p:extLst>
      <p:ext uri="{BB962C8B-B14F-4D97-AF65-F5344CB8AC3E}">
        <p14:creationId xmlns:p14="http://schemas.microsoft.com/office/powerpoint/2010/main" val="26314846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7C966E-BE8C-4C34-814F-743C5EDC9577}"/>
              </a:ext>
            </a:extLst>
          </p:cNvPr>
          <p:cNvSpPr>
            <a:spLocks noGrp="1"/>
          </p:cNvSpPr>
          <p:nvPr>
            <p:ph type="title"/>
          </p:nvPr>
        </p:nvSpPr>
        <p:spPr>
          <a:xfrm>
            <a:off x="1006900" y="1188637"/>
            <a:ext cx="3241749" cy="4480726"/>
          </a:xfrm>
        </p:spPr>
        <p:txBody>
          <a:bodyPr>
            <a:normAutofit fontScale="90000"/>
          </a:bodyPr>
          <a:lstStyle/>
          <a:p>
            <a:r>
              <a:rPr lang="en-GB" sz="6600" dirty="0">
                <a:latin typeface="Century Gothic" panose="020B0502020202020204" pitchFamily="34" charset="0"/>
              </a:rPr>
              <a:t>Case Studies:</a:t>
            </a:r>
            <a:br>
              <a:rPr lang="en-GB" sz="6600" dirty="0">
                <a:latin typeface="Century Gothic" panose="020B0502020202020204" pitchFamily="34" charset="0"/>
              </a:rPr>
            </a:br>
            <a:r>
              <a:rPr lang="en-GB" sz="6600" dirty="0">
                <a:latin typeface="Century Gothic" panose="020B0502020202020204" pitchFamily="34" charset="0"/>
              </a:rPr>
              <a:t>what would you do? </a:t>
            </a:r>
          </a:p>
        </p:txBody>
      </p:sp>
      <p:sp>
        <p:nvSpPr>
          <p:cNvPr id="20" name="Freeform: Shape 10">
            <a:extLst>
              <a:ext uri="{FF2B5EF4-FFF2-40B4-BE49-F238E27FC236}">
                <a16:creationId xmlns:a16="http://schemas.microsoft.com/office/drawing/2014/main" id="{79FCBE05-E963-41B2-97FD-8631A61EB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1250" y="323519"/>
            <a:ext cx="7217311" cy="6212748"/>
          </a:xfrm>
          <a:custGeom>
            <a:avLst/>
            <a:gdLst>
              <a:gd name="connsiteX0" fmla="*/ 0 w 7217311"/>
              <a:gd name="connsiteY0" fmla="*/ 0 h 6212748"/>
              <a:gd name="connsiteX1" fmla="*/ 1121310 w 7217311"/>
              <a:gd name="connsiteY1" fmla="*/ 0 h 6212748"/>
              <a:gd name="connsiteX2" fmla="*/ 1837014 w 7217311"/>
              <a:gd name="connsiteY2" fmla="*/ 0 h 6212748"/>
              <a:gd name="connsiteX3" fmla="*/ 2893412 w 7217311"/>
              <a:gd name="connsiteY3" fmla="*/ 0 h 6212748"/>
              <a:gd name="connsiteX4" fmla="*/ 3635911 w 7217311"/>
              <a:gd name="connsiteY4" fmla="*/ 0 h 6212748"/>
              <a:gd name="connsiteX5" fmla="*/ 3635913 w 7217311"/>
              <a:gd name="connsiteY5" fmla="*/ 0 h 6212748"/>
              <a:gd name="connsiteX6" fmla="*/ 7217311 w 7217311"/>
              <a:gd name="connsiteY6" fmla="*/ 0 h 6212748"/>
              <a:gd name="connsiteX7" fmla="*/ 7217311 w 7217311"/>
              <a:gd name="connsiteY7" fmla="*/ 2864954 h 6212748"/>
              <a:gd name="connsiteX8" fmla="*/ 3773866 w 7217311"/>
              <a:gd name="connsiteY8" fmla="*/ 6212748 h 6212748"/>
              <a:gd name="connsiteX9" fmla="*/ 2893412 w 7217311"/>
              <a:gd name="connsiteY9" fmla="*/ 6212748 h 6212748"/>
              <a:gd name="connsiteX10" fmla="*/ 2893412 w 7217311"/>
              <a:gd name="connsiteY10" fmla="*/ 6210962 h 6212748"/>
              <a:gd name="connsiteX11" fmla="*/ 1837014 w 7217311"/>
              <a:gd name="connsiteY11" fmla="*/ 6210962 h 6212748"/>
              <a:gd name="connsiteX12" fmla="*/ 1837014 w 7217311"/>
              <a:gd name="connsiteY12" fmla="*/ 6212748 h 6212748"/>
              <a:gd name="connsiteX13" fmla="*/ 0 w 7217311"/>
              <a:gd name="connsiteY13" fmla="*/ 6212748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217311" h="6212748">
                <a:moveTo>
                  <a:pt x="0" y="0"/>
                </a:moveTo>
                <a:lnTo>
                  <a:pt x="1121310" y="0"/>
                </a:lnTo>
                <a:lnTo>
                  <a:pt x="1837014" y="0"/>
                </a:lnTo>
                <a:lnTo>
                  <a:pt x="2893412" y="0"/>
                </a:lnTo>
                <a:lnTo>
                  <a:pt x="3635911" y="0"/>
                </a:lnTo>
                <a:lnTo>
                  <a:pt x="3635913" y="0"/>
                </a:lnTo>
                <a:lnTo>
                  <a:pt x="7217311" y="0"/>
                </a:lnTo>
                <a:lnTo>
                  <a:pt x="7217311" y="2864954"/>
                </a:lnTo>
                <a:lnTo>
                  <a:pt x="3773866" y="6212748"/>
                </a:lnTo>
                <a:lnTo>
                  <a:pt x="2893412" y="6212748"/>
                </a:lnTo>
                <a:lnTo>
                  <a:pt x="2893412" y="6210962"/>
                </a:lnTo>
                <a:lnTo>
                  <a:pt x="1837014" y="6210962"/>
                </a:lnTo>
                <a:lnTo>
                  <a:pt x="1837014"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ight Triangle 12">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14">
            <a:extLst>
              <a:ext uri="{FF2B5EF4-FFF2-40B4-BE49-F238E27FC236}">
                <a16:creationId xmlns:a16="http://schemas.microsoft.com/office/drawing/2014/main" id="{4D233ACE-F3A1-4543-B9F4-425DDA5793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3" name="Content Placeholder 2">
            <a:extLst>
              <a:ext uri="{FF2B5EF4-FFF2-40B4-BE49-F238E27FC236}">
                <a16:creationId xmlns:a16="http://schemas.microsoft.com/office/drawing/2014/main" id="{8DD067FF-E1F0-4EBD-A3A7-940BB33D5D7F}"/>
              </a:ext>
            </a:extLst>
          </p:cNvPr>
          <p:cNvGraphicFramePr>
            <a:graphicFrameLocks noGrp="1"/>
          </p:cNvGraphicFramePr>
          <p:nvPr>
            <p:ph idx="1"/>
            <p:extLst>
              <p:ext uri="{D42A27DB-BD31-4B8C-83A1-F6EECF244321}">
                <p14:modId xmlns:p14="http://schemas.microsoft.com/office/powerpoint/2010/main" val="754925053"/>
              </p:ext>
            </p:extLst>
          </p:nvPr>
        </p:nvGraphicFramePr>
        <p:xfrm>
          <a:off x="4572088" y="1046780"/>
          <a:ext cx="6772671" cy="47608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387780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D27565-BF8B-4607-B585-8D06E6E2FFA1}"/>
              </a:ext>
            </a:extLst>
          </p:cNvPr>
          <p:cNvSpPr>
            <a:spLocks noGrp="1"/>
          </p:cNvSpPr>
          <p:nvPr>
            <p:ph type="title"/>
          </p:nvPr>
        </p:nvSpPr>
        <p:spPr>
          <a:xfrm>
            <a:off x="1006899" y="1188637"/>
            <a:ext cx="3644349" cy="4480726"/>
          </a:xfrm>
        </p:spPr>
        <p:txBody>
          <a:bodyPr>
            <a:normAutofit/>
          </a:bodyPr>
          <a:lstStyle/>
          <a:p>
            <a:pPr algn="r"/>
            <a:r>
              <a:rPr lang="en-GB" sz="5600" dirty="0">
                <a:latin typeface="Century Gothic" panose="020B0502020202020204" pitchFamily="34" charset="0"/>
              </a:rPr>
              <a:t>Useful resources</a:t>
            </a:r>
          </a:p>
        </p:txBody>
      </p:sp>
      <p:sp>
        <p:nvSpPr>
          <p:cNvPr id="11" name="Freeform: Shape 10">
            <a:extLst>
              <a:ext uri="{FF2B5EF4-FFF2-40B4-BE49-F238E27FC236}">
                <a16:creationId xmlns:a16="http://schemas.microsoft.com/office/drawing/2014/main" id="{79FCBE05-E963-41B2-97FD-8631A61EB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1250" y="323519"/>
            <a:ext cx="7217311" cy="6212748"/>
          </a:xfrm>
          <a:custGeom>
            <a:avLst/>
            <a:gdLst>
              <a:gd name="connsiteX0" fmla="*/ 0 w 7217311"/>
              <a:gd name="connsiteY0" fmla="*/ 0 h 6212748"/>
              <a:gd name="connsiteX1" fmla="*/ 1121310 w 7217311"/>
              <a:gd name="connsiteY1" fmla="*/ 0 h 6212748"/>
              <a:gd name="connsiteX2" fmla="*/ 1837014 w 7217311"/>
              <a:gd name="connsiteY2" fmla="*/ 0 h 6212748"/>
              <a:gd name="connsiteX3" fmla="*/ 2893412 w 7217311"/>
              <a:gd name="connsiteY3" fmla="*/ 0 h 6212748"/>
              <a:gd name="connsiteX4" fmla="*/ 3635911 w 7217311"/>
              <a:gd name="connsiteY4" fmla="*/ 0 h 6212748"/>
              <a:gd name="connsiteX5" fmla="*/ 3635913 w 7217311"/>
              <a:gd name="connsiteY5" fmla="*/ 0 h 6212748"/>
              <a:gd name="connsiteX6" fmla="*/ 7217311 w 7217311"/>
              <a:gd name="connsiteY6" fmla="*/ 0 h 6212748"/>
              <a:gd name="connsiteX7" fmla="*/ 7217311 w 7217311"/>
              <a:gd name="connsiteY7" fmla="*/ 2864954 h 6212748"/>
              <a:gd name="connsiteX8" fmla="*/ 3773866 w 7217311"/>
              <a:gd name="connsiteY8" fmla="*/ 6212748 h 6212748"/>
              <a:gd name="connsiteX9" fmla="*/ 2893412 w 7217311"/>
              <a:gd name="connsiteY9" fmla="*/ 6212748 h 6212748"/>
              <a:gd name="connsiteX10" fmla="*/ 2893412 w 7217311"/>
              <a:gd name="connsiteY10" fmla="*/ 6210962 h 6212748"/>
              <a:gd name="connsiteX11" fmla="*/ 1837014 w 7217311"/>
              <a:gd name="connsiteY11" fmla="*/ 6210962 h 6212748"/>
              <a:gd name="connsiteX12" fmla="*/ 1837014 w 7217311"/>
              <a:gd name="connsiteY12" fmla="*/ 6212748 h 6212748"/>
              <a:gd name="connsiteX13" fmla="*/ 0 w 7217311"/>
              <a:gd name="connsiteY13" fmla="*/ 6212748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217311" h="6212748">
                <a:moveTo>
                  <a:pt x="0" y="0"/>
                </a:moveTo>
                <a:lnTo>
                  <a:pt x="1121310" y="0"/>
                </a:lnTo>
                <a:lnTo>
                  <a:pt x="1837014" y="0"/>
                </a:lnTo>
                <a:lnTo>
                  <a:pt x="2893412" y="0"/>
                </a:lnTo>
                <a:lnTo>
                  <a:pt x="3635911" y="0"/>
                </a:lnTo>
                <a:lnTo>
                  <a:pt x="3635913" y="0"/>
                </a:lnTo>
                <a:lnTo>
                  <a:pt x="7217311" y="0"/>
                </a:lnTo>
                <a:lnTo>
                  <a:pt x="7217311" y="2864954"/>
                </a:lnTo>
                <a:lnTo>
                  <a:pt x="3773866" y="6212748"/>
                </a:lnTo>
                <a:lnTo>
                  <a:pt x="2893412" y="6212748"/>
                </a:lnTo>
                <a:lnTo>
                  <a:pt x="2893412" y="6210962"/>
                </a:lnTo>
                <a:lnTo>
                  <a:pt x="1837014" y="6210962"/>
                </a:lnTo>
                <a:lnTo>
                  <a:pt x="1837014"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ight Triangle 12">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4D233ACE-F3A1-4543-B9F4-425DDA5793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1844D56E-823F-464A-986F-1A974D3E5461}"/>
              </a:ext>
            </a:extLst>
          </p:cNvPr>
          <p:cNvGraphicFramePr>
            <a:graphicFrameLocks noGrp="1"/>
          </p:cNvGraphicFramePr>
          <p:nvPr>
            <p:ph idx="1"/>
            <p:extLst>
              <p:ext uri="{D42A27DB-BD31-4B8C-83A1-F6EECF244321}">
                <p14:modId xmlns:p14="http://schemas.microsoft.com/office/powerpoint/2010/main" val="350185756"/>
              </p:ext>
            </p:extLst>
          </p:nvPr>
        </p:nvGraphicFramePr>
        <p:xfrm>
          <a:off x="5101143" y="1008993"/>
          <a:ext cx="5077071" cy="47608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490877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2719D2A-08F0-49A9-839C-57B624D72C10}"/>
              </a:ext>
            </a:extLst>
          </p:cNvPr>
          <p:cNvSpPr/>
          <p:nvPr/>
        </p:nvSpPr>
        <p:spPr>
          <a:xfrm>
            <a:off x="333373" y="104775"/>
            <a:ext cx="11487150" cy="6096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 short </a:t>
            </a:r>
            <a:r>
              <a:rPr kumimoji="0" lang="en-GB" sz="18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guide to </a:t>
            </a:r>
            <a:r>
              <a:rPr kumimoji="0" lang="en-GB" sz="1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anxiety</a:t>
            </a:r>
          </a:p>
        </p:txBody>
      </p:sp>
      <p:sp>
        <p:nvSpPr>
          <p:cNvPr id="5" name="Rectangle 4">
            <a:extLst>
              <a:ext uri="{FF2B5EF4-FFF2-40B4-BE49-F238E27FC236}">
                <a16:creationId xmlns:a16="http://schemas.microsoft.com/office/drawing/2014/main" id="{FF227950-CB14-4DDA-B99E-94D06861B914}"/>
              </a:ext>
            </a:extLst>
          </p:cNvPr>
          <p:cNvSpPr/>
          <p:nvPr/>
        </p:nvSpPr>
        <p:spPr>
          <a:xfrm>
            <a:off x="333369" y="714374"/>
            <a:ext cx="5762625" cy="2828925"/>
          </a:xfrm>
          <a:prstGeom prst="rect">
            <a:avLst/>
          </a:prstGeom>
          <a:solidFill>
            <a:srgbClr val="30DCD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volini" panose="03000502040302020204" pitchFamily="66" charset="0"/>
                <a:ea typeface="+mn-ea"/>
                <a:cs typeface="Cavolini" panose="03000502040302020204" pitchFamily="66" charset="0"/>
              </a:rPr>
              <a:t>What is anxiety?</a:t>
            </a:r>
            <a:endParaRPr kumimoji="0" lang="en-GB" sz="1800" b="0" i="0" u="none" strike="noStrike" kern="1200" cap="none" spc="0" normalizeH="0" baseline="0" noProof="0" dirty="0">
              <a:ln>
                <a:noFill/>
              </a:ln>
              <a:solidFill>
                <a:prstClr val="white"/>
              </a:solidFill>
              <a:effectLst/>
              <a:uLnTx/>
              <a:uFillTx/>
              <a:latin typeface="Cavolini" panose="03000502040302020204" pitchFamily="66" charset="0"/>
              <a:ea typeface="+mn-ea"/>
              <a:cs typeface="Cavolini" panose="03000502040302020204"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Anxiety is a normal emotion which is designed to keep us safe. It can sometimes be described as fear, worry, nervousness or panic. Everyone has anxiety at times in their life.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Anxiety becomes a problem when it lasts for a long time or it interferes with our ability to do things in our daily life which we usually enjoy.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Some examples of situations which can make us feel anxious are a job interview, an exam and meeting new people. Most of us will have experienced some anxiety as a result of the Covid-19 pandemic.</a:t>
            </a:r>
          </a:p>
        </p:txBody>
      </p:sp>
      <p:sp>
        <p:nvSpPr>
          <p:cNvPr id="7" name="Rectangle 6">
            <a:extLst>
              <a:ext uri="{FF2B5EF4-FFF2-40B4-BE49-F238E27FC236}">
                <a16:creationId xmlns:a16="http://schemas.microsoft.com/office/drawing/2014/main" id="{C72D1CE6-4FF3-47CB-864C-8C680235633C}"/>
              </a:ext>
            </a:extLst>
          </p:cNvPr>
          <p:cNvSpPr/>
          <p:nvPr/>
        </p:nvSpPr>
        <p:spPr>
          <a:xfrm>
            <a:off x="6095997" y="714374"/>
            <a:ext cx="5724525" cy="2828925"/>
          </a:xfrm>
          <a:prstGeom prst="rect">
            <a:avLst/>
          </a:prstGeom>
          <a:solidFill>
            <a:srgbClr val="DE2AE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white"/>
              </a:solidFill>
              <a:effectLst/>
              <a:uLnTx/>
              <a:uFillTx/>
              <a:latin typeface="Cavolini" panose="03000502040302020204" pitchFamily="66" charset="0"/>
              <a:ea typeface="+mn-ea"/>
              <a:cs typeface="Cavolini" panose="03000502040302020204" pitchFamily="66"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volini" panose="03000502040302020204" pitchFamily="66" charset="0"/>
                <a:ea typeface="+mn-ea"/>
                <a:cs typeface="Cavolini" panose="03000502040302020204" pitchFamily="66" charset="0"/>
              </a:rPr>
              <a:t>How can anxiety affect you? </a:t>
            </a:r>
            <a:endParaRPr kumimoji="0" lang="en-GB" sz="1800" b="0" i="0" u="none" strike="noStrike" kern="1200" cap="none" spc="0" normalizeH="0" baseline="0" noProof="0" dirty="0">
              <a:ln>
                <a:noFill/>
              </a:ln>
              <a:solidFill>
                <a:prstClr val="white"/>
              </a:solidFill>
              <a:effectLst/>
              <a:uLnTx/>
              <a:uFillTx/>
              <a:latin typeface="Cavolini" panose="03000502040302020204" pitchFamily="66" charset="0"/>
              <a:ea typeface="+mn-ea"/>
              <a:cs typeface="Cavolini" panose="03000502040302020204"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Anxiety in small doses can help us to perform better and motivate us to get things done. E.g. in an exam or driving test however sometimes it can be overwhelming and affect us physically and emotionally.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We may think that avoiding these situations can help in the short term. Long term this can make it worse as the anxious thoughts and feelings are reinforced. We often have to complete the exam etc to know that the anxious feelings will pass.</a:t>
            </a:r>
            <a:endParaRPr kumimoji="0" lang="en-GB" sz="16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8" name="Rectangle 7">
            <a:extLst>
              <a:ext uri="{FF2B5EF4-FFF2-40B4-BE49-F238E27FC236}">
                <a16:creationId xmlns:a16="http://schemas.microsoft.com/office/drawing/2014/main" id="{11A101A3-8970-4F1D-A4FC-5EC0BCD7850A}"/>
              </a:ext>
            </a:extLst>
          </p:cNvPr>
          <p:cNvSpPr/>
          <p:nvPr/>
        </p:nvSpPr>
        <p:spPr>
          <a:xfrm>
            <a:off x="333373" y="3543299"/>
            <a:ext cx="5762624" cy="2828925"/>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volini" panose="03000502040302020204" pitchFamily="66" charset="0"/>
                <a:ea typeface="+mn-ea"/>
                <a:cs typeface="Cavolini" panose="03000502040302020204" pitchFamily="66" charset="0"/>
              </a:rPr>
              <a:t>What can help?</a:t>
            </a:r>
            <a:endParaRPr kumimoji="0" lang="en-GB" sz="1800" b="0" i="0" u="none" strike="noStrike" kern="1200" cap="none" spc="0" normalizeH="0" baseline="0" noProof="0" dirty="0">
              <a:ln>
                <a:noFill/>
              </a:ln>
              <a:solidFill>
                <a:prstClr val="white"/>
              </a:solidFill>
              <a:effectLst/>
              <a:uLnTx/>
              <a:uFillTx/>
              <a:latin typeface="Cavolini" panose="03000502040302020204" pitchFamily="66" charset="0"/>
              <a:ea typeface="+mn-ea"/>
              <a:cs typeface="Cavolini" panose="03000502040302020204"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Anxiety can be caused by lots of different things and can be difficult to control at times. It is important to know that there are ways of managing it.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There are many things that we can do to help ourselves and our children to manage this anxiety. Many of these might be individual to you but there are evidence based approaches that can help.</a:t>
            </a:r>
          </a:p>
        </p:txBody>
      </p:sp>
      <p:sp>
        <p:nvSpPr>
          <p:cNvPr id="9" name="Rectangle 8">
            <a:extLst>
              <a:ext uri="{FF2B5EF4-FFF2-40B4-BE49-F238E27FC236}">
                <a16:creationId xmlns:a16="http://schemas.microsoft.com/office/drawing/2014/main" id="{0E768C26-EE80-4B89-8AAA-D3A8BB37EBAD}"/>
              </a:ext>
            </a:extLst>
          </p:cNvPr>
          <p:cNvSpPr/>
          <p:nvPr/>
        </p:nvSpPr>
        <p:spPr>
          <a:xfrm>
            <a:off x="6076950" y="3555119"/>
            <a:ext cx="5724528" cy="2828925"/>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volini" panose="03000502040302020204" pitchFamily="66" charset="0"/>
                <a:ea typeface="+mn-ea"/>
                <a:cs typeface="Cavolini" panose="03000502040302020204" pitchFamily="66" charset="0"/>
              </a:rPr>
              <a:t>Strategies to help manage anxiety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It is important to find something that works for you. Remind yourself that this feeling will pass and think about how you will feel afterwards. You will feel better and calmer once it is over.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Ask for help </a:t>
            </a:r>
            <a:r>
              <a:rPr kumimoji="0" lang="en-GB" sz="1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in some situations when you get stuck it can be useful to get help from professionals.</a:t>
            </a:r>
          </a:p>
        </p:txBody>
      </p:sp>
      <p:sp>
        <p:nvSpPr>
          <p:cNvPr id="10" name="Rectangle 9">
            <a:extLst>
              <a:ext uri="{FF2B5EF4-FFF2-40B4-BE49-F238E27FC236}">
                <a16:creationId xmlns:a16="http://schemas.microsoft.com/office/drawing/2014/main" id="{AFCE3254-9E7B-45A3-AE88-5B94C33EA724}"/>
              </a:ext>
            </a:extLst>
          </p:cNvPr>
          <p:cNvSpPr/>
          <p:nvPr/>
        </p:nvSpPr>
        <p:spPr>
          <a:xfrm>
            <a:off x="333373" y="6372223"/>
            <a:ext cx="11487150" cy="361950"/>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sym typeface="Wingdings" panose="05000000000000000000" pitchFamily="2" charset="2"/>
              </a:rPr>
              <a:t> </a:t>
            </a:r>
            <a:r>
              <a:rPr kumimoji="0" lang="en-GB" sz="1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We all feel anxious at times. There are many things we can do to manage our anxiety. </a:t>
            </a:r>
            <a:r>
              <a:rPr kumimoji="0" lang="en-GB" sz="1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sym typeface="Wingdings" panose="05000000000000000000" pitchFamily="2" charset="2"/>
              </a:rPr>
              <a:t></a:t>
            </a: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pic>
        <p:nvPicPr>
          <p:cNvPr id="11" name="Picture 10" descr="Image result for anxiety and the body clip art">
            <a:hlinkClick r:id="rId2"/>
            <a:extLst>
              <a:ext uri="{FF2B5EF4-FFF2-40B4-BE49-F238E27FC236}">
                <a16:creationId xmlns:a16="http://schemas.microsoft.com/office/drawing/2014/main" id="{A0F61933-2A92-46AC-A8E4-2A120667B2F0}"/>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5088" y="152401"/>
            <a:ext cx="419135" cy="514348"/>
          </a:xfrm>
          <a:prstGeom prst="rect">
            <a:avLst/>
          </a:prstGeom>
          <a:noFill/>
          <a:ln>
            <a:noFill/>
          </a:ln>
        </p:spPr>
      </p:pic>
      <p:pic>
        <p:nvPicPr>
          <p:cNvPr id="12" name="Picture 11">
            <a:extLst>
              <a:ext uri="{FF2B5EF4-FFF2-40B4-BE49-F238E27FC236}">
                <a16:creationId xmlns:a16="http://schemas.microsoft.com/office/drawing/2014/main" id="{0603D776-6F2F-4A4F-B802-62C90C76A608}"/>
              </a:ext>
            </a:extLst>
          </p:cNvPr>
          <p:cNvPicPr>
            <a:picLocks noChangeAspect="1"/>
          </p:cNvPicPr>
          <p:nvPr/>
        </p:nvPicPr>
        <p:blipFill rotWithShape="1">
          <a:blip r:embed="rId4"/>
          <a:srcRect l="4198" t="7292" r="6871" b="5208"/>
          <a:stretch/>
        </p:blipFill>
        <p:spPr>
          <a:xfrm>
            <a:off x="7754314" y="4891648"/>
            <a:ext cx="1202135" cy="866775"/>
          </a:xfrm>
          <a:prstGeom prst="rect">
            <a:avLst/>
          </a:prstGeom>
        </p:spPr>
      </p:pic>
      <p:pic>
        <p:nvPicPr>
          <p:cNvPr id="13" name="Picture 12">
            <a:extLst>
              <a:ext uri="{FF2B5EF4-FFF2-40B4-BE49-F238E27FC236}">
                <a16:creationId xmlns:a16="http://schemas.microsoft.com/office/drawing/2014/main" id="{55563505-5AB5-4B80-998C-9D99D094C2DD}"/>
              </a:ext>
            </a:extLst>
          </p:cNvPr>
          <p:cNvPicPr>
            <a:picLocks noChangeAspect="1"/>
          </p:cNvPicPr>
          <p:nvPr/>
        </p:nvPicPr>
        <p:blipFill rotWithShape="1">
          <a:blip r:embed="rId5"/>
          <a:srcRect l="11753" t="15174" r="16534" b="14179"/>
          <a:stretch/>
        </p:blipFill>
        <p:spPr>
          <a:xfrm>
            <a:off x="6406217" y="4731454"/>
            <a:ext cx="990061" cy="781048"/>
          </a:xfrm>
          <a:prstGeom prst="rect">
            <a:avLst/>
          </a:prstGeom>
        </p:spPr>
      </p:pic>
      <p:sp>
        <p:nvSpPr>
          <p:cNvPr id="14" name="Rectangle 13">
            <a:extLst>
              <a:ext uri="{FF2B5EF4-FFF2-40B4-BE49-F238E27FC236}">
                <a16:creationId xmlns:a16="http://schemas.microsoft.com/office/drawing/2014/main" id="{31F37824-DC56-4408-A0CC-DCE030BEC91A}"/>
              </a:ext>
            </a:extLst>
          </p:cNvPr>
          <p:cNvSpPr/>
          <p:nvPr/>
        </p:nvSpPr>
        <p:spPr>
          <a:xfrm>
            <a:off x="6128761" y="5482443"/>
            <a:ext cx="1481452" cy="307777"/>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w="0"/>
                <a:solidFill>
                  <a:srgbClr val="4472C4"/>
                </a:solidFill>
                <a:effectLst>
                  <a:outerShdw blurRad="38100" dist="25400" dir="5400000" algn="ctr" rotWithShape="0">
                    <a:srgbClr val="6E747A">
                      <a:alpha val="43000"/>
                    </a:srgbClr>
                  </a:outerShdw>
                </a:effectLst>
                <a:uLnTx/>
                <a:uFillTx/>
                <a:latin typeface="Century Gothic" panose="020B0502020202020204" pitchFamily="34" charset="0"/>
                <a:ea typeface="+mn-ea"/>
                <a:cs typeface="+mn-cs"/>
              </a:rPr>
              <a:t>Exercise</a:t>
            </a:r>
          </a:p>
        </p:txBody>
      </p:sp>
      <p:sp>
        <p:nvSpPr>
          <p:cNvPr id="15" name="Rectangle 14">
            <a:extLst>
              <a:ext uri="{FF2B5EF4-FFF2-40B4-BE49-F238E27FC236}">
                <a16:creationId xmlns:a16="http://schemas.microsoft.com/office/drawing/2014/main" id="{D6E097D1-27F9-4A96-95D6-455F7F309847}"/>
              </a:ext>
            </a:extLst>
          </p:cNvPr>
          <p:cNvSpPr/>
          <p:nvPr/>
        </p:nvSpPr>
        <p:spPr>
          <a:xfrm>
            <a:off x="7560584" y="4645283"/>
            <a:ext cx="1589593" cy="307777"/>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w="0"/>
                <a:solidFill>
                  <a:srgbClr val="4472C4"/>
                </a:solidFill>
                <a:effectLst>
                  <a:outerShdw blurRad="38100" dist="25400" dir="5400000" algn="ctr" rotWithShape="0">
                    <a:srgbClr val="6E747A">
                      <a:alpha val="43000"/>
                    </a:srgbClr>
                  </a:outerShdw>
                </a:effectLst>
                <a:uLnTx/>
                <a:uFillTx/>
                <a:latin typeface="Century Gothic" panose="020B0502020202020204" pitchFamily="34" charset="0"/>
                <a:ea typeface="+mn-ea"/>
                <a:cs typeface="+mn-cs"/>
              </a:rPr>
              <a:t>Deep breathing</a:t>
            </a:r>
          </a:p>
        </p:txBody>
      </p:sp>
      <p:pic>
        <p:nvPicPr>
          <p:cNvPr id="16" name="Picture 15">
            <a:extLst>
              <a:ext uri="{FF2B5EF4-FFF2-40B4-BE49-F238E27FC236}">
                <a16:creationId xmlns:a16="http://schemas.microsoft.com/office/drawing/2014/main" id="{DBFE547E-675F-49DC-B0E7-6C77B071637F}"/>
              </a:ext>
            </a:extLst>
          </p:cNvPr>
          <p:cNvPicPr>
            <a:picLocks noChangeAspect="1"/>
          </p:cNvPicPr>
          <p:nvPr/>
        </p:nvPicPr>
        <p:blipFill rotWithShape="1">
          <a:blip r:embed="rId6"/>
          <a:srcRect l="3625" t="2908" r="3125" b="5628"/>
          <a:stretch/>
        </p:blipFill>
        <p:spPr>
          <a:xfrm>
            <a:off x="9830386" y="4694939"/>
            <a:ext cx="1112880" cy="727251"/>
          </a:xfrm>
          <a:prstGeom prst="rect">
            <a:avLst/>
          </a:prstGeom>
        </p:spPr>
      </p:pic>
      <p:sp>
        <p:nvSpPr>
          <p:cNvPr id="17" name="Rectangle 16">
            <a:extLst>
              <a:ext uri="{FF2B5EF4-FFF2-40B4-BE49-F238E27FC236}">
                <a16:creationId xmlns:a16="http://schemas.microsoft.com/office/drawing/2014/main" id="{1F66D2A8-3E91-4177-B35B-5690FC8472FD}"/>
              </a:ext>
            </a:extLst>
          </p:cNvPr>
          <p:cNvSpPr/>
          <p:nvPr/>
        </p:nvSpPr>
        <p:spPr>
          <a:xfrm>
            <a:off x="9190317" y="5365464"/>
            <a:ext cx="2393019" cy="52322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w="0"/>
                <a:solidFill>
                  <a:srgbClr val="4472C4"/>
                </a:solidFill>
                <a:effectLst>
                  <a:outerShdw blurRad="38100" dist="25400" dir="5400000" algn="ctr" rotWithShape="0">
                    <a:srgbClr val="6E747A">
                      <a:alpha val="43000"/>
                    </a:srgbClr>
                  </a:outerShdw>
                </a:effectLst>
                <a:uLnTx/>
                <a:uFillTx/>
                <a:latin typeface="Century Gothic" panose="020B0502020202020204" pitchFamily="34" charset="0"/>
                <a:ea typeface="+mn-ea"/>
                <a:cs typeface="+mn-cs"/>
              </a:rPr>
              <a:t>Think of a time when you have done it before</a:t>
            </a:r>
          </a:p>
        </p:txBody>
      </p:sp>
      <p:sp>
        <p:nvSpPr>
          <p:cNvPr id="18" name="Rectangle: Rounded Corners 17">
            <a:extLst>
              <a:ext uri="{FF2B5EF4-FFF2-40B4-BE49-F238E27FC236}">
                <a16:creationId xmlns:a16="http://schemas.microsoft.com/office/drawing/2014/main" id="{BEE2F672-524D-45C7-9BCF-2D315A5F8A82}"/>
              </a:ext>
            </a:extLst>
          </p:cNvPr>
          <p:cNvSpPr/>
          <p:nvPr/>
        </p:nvSpPr>
        <p:spPr>
          <a:xfrm>
            <a:off x="7322742" y="2022402"/>
            <a:ext cx="1680263" cy="609600"/>
          </a:xfrm>
          <a:prstGeom prst="roundRect">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Behaviours may include hitting out at others or avoiding situations. </a:t>
            </a:r>
          </a:p>
        </p:txBody>
      </p:sp>
      <p:sp>
        <p:nvSpPr>
          <p:cNvPr id="19" name="Rectangle: Rounded Corners 18">
            <a:extLst>
              <a:ext uri="{FF2B5EF4-FFF2-40B4-BE49-F238E27FC236}">
                <a16:creationId xmlns:a16="http://schemas.microsoft.com/office/drawing/2014/main" id="{AEAED2A6-148B-4F20-A4FB-08651A5CE12C}"/>
              </a:ext>
            </a:extLst>
          </p:cNvPr>
          <p:cNvSpPr/>
          <p:nvPr/>
        </p:nvSpPr>
        <p:spPr>
          <a:xfrm>
            <a:off x="9654749" y="2010776"/>
            <a:ext cx="1708275" cy="609600"/>
          </a:xfrm>
          <a:prstGeom prst="roundRect">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Physical sensations may include vomiting, headaches and tears.</a:t>
            </a:r>
          </a:p>
        </p:txBody>
      </p:sp>
      <p:pic>
        <p:nvPicPr>
          <p:cNvPr id="20" name="Picture 19">
            <a:extLst>
              <a:ext uri="{FF2B5EF4-FFF2-40B4-BE49-F238E27FC236}">
                <a16:creationId xmlns:a16="http://schemas.microsoft.com/office/drawing/2014/main" id="{BDFE891B-4CF5-467B-9F6D-2893BDBD656B}"/>
              </a:ext>
            </a:extLst>
          </p:cNvPr>
          <p:cNvPicPr>
            <a:picLocks noChangeAspect="1"/>
          </p:cNvPicPr>
          <p:nvPr/>
        </p:nvPicPr>
        <p:blipFill rotWithShape="1">
          <a:blip r:embed="rId7"/>
          <a:srcRect l="24826" r="19915"/>
          <a:stretch/>
        </p:blipFill>
        <p:spPr>
          <a:xfrm>
            <a:off x="9190317" y="1844875"/>
            <a:ext cx="419095" cy="775501"/>
          </a:xfrm>
          <a:prstGeom prst="rect">
            <a:avLst/>
          </a:prstGeom>
        </p:spPr>
      </p:pic>
      <p:pic>
        <p:nvPicPr>
          <p:cNvPr id="21" name="Picture 20">
            <a:extLst>
              <a:ext uri="{FF2B5EF4-FFF2-40B4-BE49-F238E27FC236}">
                <a16:creationId xmlns:a16="http://schemas.microsoft.com/office/drawing/2014/main" id="{F01EBF22-D12E-450F-A74D-C800C49DE66F}"/>
              </a:ext>
            </a:extLst>
          </p:cNvPr>
          <p:cNvPicPr>
            <a:picLocks noChangeAspect="1"/>
          </p:cNvPicPr>
          <p:nvPr/>
        </p:nvPicPr>
        <p:blipFill>
          <a:blip r:embed="rId8"/>
          <a:stretch>
            <a:fillRect/>
          </a:stretch>
        </p:blipFill>
        <p:spPr>
          <a:xfrm>
            <a:off x="6730362" y="2034028"/>
            <a:ext cx="578565" cy="586348"/>
          </a:xfrm>
          <a:prstGeom prst="rect">
            <a:avLst/>
          </a:prstGeom>
        </p:spPr>
      </p:pic>
      <p:sp>
        <p:nvSpPr>
          <p:cNvPr id="25" name="Rectangle 24">
            <a:extLst>
              <a:ext uri="{FF2B5EF4-FFF2-40B4-BE49-F238E27FC236}">
                <a16:creationId xmlns:a16="http://schemas.microsoft.com/office/drawing/2014/main" id="{043C01E4-7825-486E-B074-F890BF2F4F49}"/>
              </a:ext>
            </a:extLst>
          </p:cNvPr>
          <p:cNvSpPr/>
          <p:nvPr/>
        </p:nvSpPr>
        <p:spPr>
          <a:xfrm>
            <a:off x="685799" y="4769556"/>
            <a:ext cx="5033115" cy="4000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white"/>
                </a:solidFill>
                <a:effectLst/>
                <a:uLnTx/>
                <a:uFillTx/>
                <a:latin typeface="Cavolini" panose="020B0502040204020203" pitchFamily="66" charset="0"/>
                <a:ea typeface="+mn-ea"/>
                <a:cs typeface="Cavolini" panose="020B0502040204020203" pitchFamily="66" charset="0"/>
              </a:rPr>
              <a:t>Anxiety is a normal emotion experienced by almost everyone. There are many things we can do to manage it when it does occur.</a:t>
            </a:r>
          </a:p>
        </p:txBody>
      </p:sp>
      <p:pic>
        <p:nvPicPr>
          <p:cNvPr id="27" name="Picture 26">
            <a:extLst>
              <a:ext uri="{FF2B5EF4-FFF2-40B4-BE49-F238E27FC236}">
                <a16:creationId xmlns:a16="http://schemas.microsoft.com/office/drawing/2014/main" id="{72E5F396-3995-447E-98B0-FCD81484E9A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996349" y="152401"/>
            <a:ext cx="690563" cy="535607"/>
          </a:xfrm>
          <a:prstGeom prst="rect">
            <a:avLst/>
          </a:prstGeom>
        </p:spPr>
      </p:pic>
    </p:spTree>
    <p:extLst>
      <p:ext uri="{BB962C8B-B14F-4D97-AF65-F5344CB8AC3E}">
        <p14:creationId xmlns:p14="http://schemas.microsoft.com/office/powerpoint/2010/main" val="6226232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ext, vector graphics&#10;&#10;Description automatically generated">
            <a:extLst>
              <a:ext uri="{FF2B5EF4-FFF2-40B4-BE49-F238E27FC236}">
                <a16:creationId xmlns:a16="http://schemas.microsoft.com/office/drawing/2014/main" id="{42A156BB-1CB8-4CD2-8106-A3D31A68D7FC}"/>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5978" r="9089" b="4118"/>
          <a:stretch/>
        </p:blipFill>
        <p:spPr>
          <a:xfrm>
            <a:off x="3523488" y="10"/>
            <a:ext cx="8668512" cy="6857990"/>
          </a:xfrm>
          <a:prstGeom prst="rect">
            <a:avLst/>
          </a:prstGeom>
        </p:spPr>
      </p:pic>
      <p:sp>
        <p:nvSpPr>
          <p:cNvPr id="23" name="Rectangle 22">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419C541-00EA-434D-9F55-35D7D33A6747}"/>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b="1" dirty="0"/>
              <a:t>Video</a:t>
            </a:r>
            <a:br>
              <a:rPr lang="en-US" sz="4800" b="1" dirty="0"/>
            </a:br>
            <a:endParaRPr lang="en-US" sz="4800" b="1" dirty="0"/>
          </a:p>
        </p:txBody>
      </p:sp>
      <p:sp>
        <p:nvSpPr>
          <p:cNvPr id="3" name="Content Placeholder 2">
            <a:extLst>
              <a:ext uri="{FF2B5EF4-FFF2-40B4-BE49-F238E27FC236}">
                <a16:creationId xmlns:a16="http://schemas.microsoft.com/office/drawing/2014/main" id="{D72F75BA-DE3F-4E3A-BC1F-70DD4A4353B7}"/>
              </a:ext>
            </a:extLst>
          </p:cNvPr>
          <p:cNvSpPr>
            <a:spLocks noGrp="1"/>
          </p:cNvSpPr>
          <p:nvPr>
            <p:ph idx="1"/>
          </p:nvPr>
        </p:nvSpPr>
        <p:spPr>
          <a:xfrm>
            <a:off x="477980" y="4872922"/>
            <a:ext cx="4023359" cy="1208141"/>
          </a:xfrm>
        </p:spPr>
        <p:txBody>
          <a:bodyPr vert="horz" lIns="91440" tIns="45720" rIns="91440" bIns="45720" rtlCol="0">
            <a:normAutofit/>
          </a:bodyPr>
          <a:lstStyle/>
          <a:p>
            <a:pPr marL="0" indent="0">
              <a:buNone/>
            </a:pPr>
            <a:r>
              <a:rPr lang="en-US" sz="4000" b="1" dirty="0">
                <a:hlinkClick r:id="rId5"/>
              </a:rPr>
              <a:t>sho.co for </a:t>
            </a:r>
            <a:r>
              <a:rPr lang="en-US" sz="4000" b="1" dirty="0" err="1">
                <a:hlinkClick r:id="rId5"/>
              </a:rPr>
              <a:t>Sparkol</a:t>
            </a:r>
            <a:endParaRPr lang="en-US" sz="4000" b="1" dirty="0"/>
          </a:p>
        </p:txBody>
      </p:sp>
      <p:sp>
        <p:nvSpPr>
          <p:cNvPr id="25" name="Rectangle 2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7" name="Rectangle 2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62452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1FD37D-0D9C-4D87-BF9E-62AA9F0FA0B5}"/>
              </a:ext>
            </a:extLst>
          </p:cNvPr>
          <p:cNvSpPr>
            <a:spLocks noGrp="1"/>
          </p:cNvSpPr>
          <p:nvPr>
            <p:ph type="title"/>
          </p:nvPr>
        </p:nvSpPr>
        <p:spPr>
          <a:xfrm>
            <a:off x="1006900" y="1188637"/>
            <a:ext cx="3060848" cy="4480726"/>
          </a:xfrm>
        </p:spPr>
        <p:txBody>
          <a:bodyPr>
            <a:normAutofit/>
          </a:bodyPr>
          <a:lstStyle/>
          <a:p>
            <a:r>
              <a:rPr lang="en-GB" sz="6600" dirty="0">
                <a:latin typeface="Century Gothic" panose="020B0502020202020204" pitchFamily="34" charset="0"/>
              </a:rPr>
              <a:t>Next Steps…</a:t>
            </a:r>
            <a:br>
              <a:rPr lang="en-GB" sz="6600" dirty="0">
                <a:latin typeface="Century Gothic" panose="020B0502020202020204" pitchFamily="34" charset="0"/>
              </a:rPr>
            </a:br>
            <a:r>
              <a:rPr lang="en-GB" sz="3600" dirty="0">
                <a:latin typeface="Century Gothic" panose="020B0502020202020204" pitchFamily="34" charset="0"/>
              </a:rPr>
              <a:t>Some reflective questions </a:t>
            </a:r>
          </a:p>
        </p:txBody>
      </p:sp>
      <p:sp>
        <p:nvSpPr>
          <p:cNvPr id="11" name="Freeform: Shape 10">
            <a:extLst>
              <a:ext uri="{FF2B5EF4-FFF2-40B4-BE49-F238E27FC236}">
                <a16:creationId xmlns:a16="http://schemas.microsoft.com/office/drawing/2014/main" id="{79FCBE05-E963-41B2-97FD-8631A61EB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1250" y="323519"/>
            <a:ext cx="7217311" cy="6212748"/>
          </a:xfrm>
          <a:custGeom>
            <a:avLst/>
            <a:gdLst>
              <a:gd name="connsiteX0" fmla="*/ 0 w 7217311"/>
              <a:gd name="connsiteY0" fmla="*/ 0 h 6212748"/>
              <a:gd name="connsiteX1" fmla="*/ 1121310 w 7217311"/>
              <a:gd name="connsiteY1" fmla="*/ 0 h 6212748"/>
              <a:gd name="connsiteX2" fmla="*/ 1837014 w 7217311"/>
              <a:gd name="connsiteY2" fmla="*/ 0 h 6212748"/>
              <a:gd name="connsiteX3" fmla="*/ 2893412 w 7217311"/>
              <a:gd name="connsiteY3" fmla="*/ 0 h 6212748"/>
              <a:gd name="connsiteX4" fmla="*/ 3635911 w 7217311"/>
              <a:gd name="connsiteY4" fmla="*/ 0 h 6212748"/>
              <a:gd name="connsiteX5" fmla="*/ 3635913 w 7217311"/>
              <a:gd name="connsiteY5" fmla="*/ 0 h 6212748"/>
              <a:gd name="connsiteX6" fmla="*/ 7217311 w 7217311"/>
              <a:gd name="connsiteY6" fmla="*/ 0 h 6212748"/>
              <a:gd name="connsiteX7" fmla="*/ 7217311 w 7217311"/>
              <a:gd name="connsiteY7" fmla="*/ 2864954 h 6212748"/>
              <a:gd name="connsiteX8" fmla="*/ 3773866 w 7217311"/>
              <a:gd name="connsiteY8" fmla="*/ 6212748 h 6212748"/>
              <a:gd name="connsiteX9" fmla="*/ 2893412 w 7217311"/>
              <a:gd name="connsiteY9" fmla="*/ 6212748 h 6212748"/>
              <a:gd name="connsiteX10" fmla="*/ 2893412 w 7217311"/>
              <a:gd name="connsiteY10" fmla="*/ 6210962 h 6212748"/>
              <a:gd name="connsiteX11" fmla="*/ 1837014 w 7217311"/>
              <a:gd name="connsiteY11" fmla="*/ 6210962 h 6212748"/>
              <a:gd name="connsiteX12" fmla="*/ 1837014 w 7217311"/>
              <a:gd name="connsiteY12" fmla="*/ 6212748 h 6212748"/>
              <a:gd name="connsiteX13" fmla="*/ 0 w 7217311"/>
              <a:gd name="connsiteY13" fmla="*/ 6212748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217311" h="6212748">
                <a:moveTo>
                  <a:pt x="0" y="0"/>
                </a:moveTo>
                <a:lnTo>
                  <a:pt x="1121310" y="0"/>
                </a:lnTo>
                <a:lnTo>
                  <a:pt x="1837014" y="0"/>
                </a:lnTo>
                <a:lnTo>
                  <a:pt x="2893412" y="0"/>
                </a:lnTo>
                <a:lnTo>
                  <a:pt x="3635911" y="0"/>
                </a:lnTo>
                <a:lnTo>
                  <a:pt x="3635913" y="0"/>
                </a:lnTo>
                <a:lnTo>
                  <a:pt x="7217311" y="0"/>
                </a:lnTo>
                <a:lnTo>
                  <a:pt x="7217311" y="2864954"/>
                </a:lnTo>
                <a:lnTo>
                  <a:pt x="3773866" y="6212748"/>
                </a:lnTo>
                <a:lnTo>
                  <a:pt x="2893412" y="6212748"/>
                </a:lnTo>
                <a:lnTo>
                  <a:pt x="2893412" y="6210962"/>
                </a:lnTo>
                <a:lnTo>
                  <a:pt x="1837014" y="6210962"/>
                </a:lnTo>
                <a:lnTo>
                  <a:pt x="1837014"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ight Triangle 12">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4D233ACE-F3A1-4543-B9F4-425DDA5793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CB0390A4-27BE-4CAA-8FE3-08306EE77601}"/>
              </a:ext>
            </a:extLst>
          </p:cNvPr>
          <p:cNvGraphicFramePr>
            <a:graphicFrameLocks noGrp="1"/>
          </p:cNvGraphicFramePr>
          <p:nvPr>
            <p:ph idx="1"/>
            <p:extLst>
              <p:ext uri="{D42A27DB-BD31-4B8C-83A1-F6EECF244321}">
                <p14:modId xmlns:p14="http://schemas.microsoft.com/office/powerpoint/2010/main" val="2967476356"/>
              </p:ext>
            </p:extLst>
          </p:nvPr>
        </p:nvGraphicFramePr>
        <p:xfrm>
          <a:off x="5101143" y="1008993"/>
          <a:ext cx="5077071" cy="47608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05153179"/>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D9F03A37F178D4E9099A5A66D62E81B" ma:contentTypeVersion="6" ma:contentTypeDescription="Create a new document." ma:contentTypeScope="" ma:versionID="f0cd722b423dca69152cae77927b6af1">
  <xsd:schema xmlns:xsd="http://www.w3.org/2001/XMLSchema" xmlns:xs="http://www.w3.org/2001/XMLSchema" xmlns:p="http://schemas.microsoft.com/office/2006/metadata/properties" xmlns:ns2="59c23d6b-606f-49c3-90ca-efed928c6e21" xmlns:ns3="7344be28-ea48-4230-9dd9-9d90f40d02eb" targetNamespace="http://schemas.microsoft.com/office/2006/metadata/properties" ma:root="true" ma:fieldsID="fa741c06c29cc9d7d5247f07a9be2c7e" ns2:_="" ns3:_="">
    <xsd:import namespace="59c23d6b-606f-49c3-90ca-efed928c6e21"/>
    <xsd:import namespace="7344be28-ea48-4230-9dd9-9d90f40d02e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c23d6b-606f-49c3-90ca-efed928c6e2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344be28-ea48-4230-9dd9-9d90f40d02e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47B9003-E95E-4DFB-A8EF-2D45037C7A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9c23d6b-606f-49c3-90ca-efed928c6e21"/>
    <ds:schemaRef ds:uri="7344be28-ea48-4230-9dd9-9d90f40d02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C62F15E-B99D-400B-8DDE-90EAE39DAEE1}">
  <ds:schemaRefs>
    <ds:schemaRef ds:uri="http://purl.org/dc/elements/1.1/"/>
    <ds:schemaRef ds:uri="http://schemas.microsoft.com/office/2006/metadata/properties"/>
    <ds:schemaRef ds:uri="59c23d6b-606f-49c3-90ca-efed928c6e21"/>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7344be28-ea48-4230-9dd9-9d90f40d02eb"/>
    <ds:schemaRef ds:uri="http://www.w3.org/XML/1998/namespace"/>
  </ds:schemaRefs>
</ds:datastoreItem>
</file>

<file path=customXml/itemProps3.xml><?xml version="1.0" encoding="utf-8"?>
<ds:datastoreItem xmlns:ds="http://schemas.openxmlformats.org/officeDocument/2006/customXml" ds:itemID="{305566B1-C3DC-48CE-A907-51C15B91D60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Facet</Template>
  <TotalTime>1573</TotalTime>
  <Words>6186</Words>
  <Application>Microsoft Office PowerPoint</Application>
  <PresentationFormat>Widescreen</PresentationFormat>
  <Paragraphs>355</Paragraphs>
  <Slides>28</Slides>
  <Notes>22</Notes>
  <HiddenSlides>0</HiddenSlides>
  <MMClips>1</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28</vt:i4>
      </vt:variant>
    </vt:vector>
  </HeadingPairs>
  <TitlesOfParts>
    <vt:vector size="39" baseType="lpstr">
      <vt:lpstr>Arial</vt:lpstr>
      <vt:lpstr>Calibri</vt:lpstr>
      <vt:lpstr>Calibri Light</vt:lpstr>
      <vt:lpstr>Cavolini</vt:lpstr>
      <vt:lpstr>Century Gothic</vt:lpstr>
      <vt:lpstr>Corbel</vt:lpstr>
      <vt:lpstr>Neue Helvetica W01</vt:lpstr>
      <vt:lpstr>Palatino Linotype</vt:lpstr>
      <vt:lpstr>Symbol</vt:lpstr>
      <vt:lpstr>Office Theme</vt:lpstr>
      <vt:lpstr>1_Office Theme</vt:lpstr>
      <vt:lpstr>PowerPoint Presentation</vt:lpstr>
      <vt:lpstr>Overview</vt:lpstr>
      <vt:lpstr>Rationale</vt:lpstr>
      <vt:lpstr>Why now?</vt:lpstr>
      <vt:lpstr>Context</vt:lpstr>
      <vt:lpstr>PowerPoint Presentation</vt:lpstr>
      <vt:lpstr>What do we mean by anxiety? </vt:lpstr>
      <vt:lpstr>What do we mean by Anxiety?   Definitions </vt:lpstr>
      <vt:lpstr>Definitions Continued</vt:lpstr>
      <vt:lpstr>Window of Tolerance </vt:lpstr>
      <vt:lpstr>What might cause anxiety?</vt:lpstr>
      <vt:lpstr>Identification</vt:lpstr>
      <vt:lpstr>Symptoms</vt:lpstr>
      <vt:lpstr>Stigma</vt:lpstr>
      <vt:lpstr>How can we  reduce stigma in schools? </vt:lpstr>
      <vt:lpstr>What can you do? </vt:lpstr>
      <vt:lpstr>What works? Discuss in Groups </vt:lpstr>
      <vt:lpstr>Current Available Supports in North Ayrshire</vt:lpstr>
      <vt:lpstr>What do we mean by resilience?</vt:lpstr>
      <vt:lpstr>Relationships are key…</vt:lpstr>
      <vt:lpstr>A Model of Resilience </vt:lpstr>
      <vt:lpstr>Self-reflective Insight </vt:lpstr>
      <vt:lpstr>Self-regulation </vt:lpstr>
      <vt:lpstr>Case Studies: what would you do? </vt:lpstr>
      <vt:lpstr>Useful resources</vt:lpstr>
      <vt:lpstr>PowerPoint Presentation</vt:lpstr>
      <vt:lpstr>Video </vt:lpstr>
      <vt:lpstr>Next Steps… Some reflective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Anxiety Support for Children and Young People</dc:title>
  <dc:creator>Sue Macleod ( Psychologist / Headquarters Teachers )</dc:creator>
  <cp:lastModifiedBy>Sue Macleod ( Psychologist / Headquarters Teachers )</cp:lastModifiedBy>
  <cp:revision>19</cp:revision>
  <dcterms:created xsi:type="dcterms:W3CDTF">2021-10-26T14:54:21Z</dcterms:created>
  <dcterms:modified xsi:type="dcterms:W3CDTF">2022-02-18T10:55:53Z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0x010100ED9F03A37F178D4E9099A5A66D62E81B</vt:lpwstr>
  </property>
</Properties>
</file>